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sldIdLst>
    <p:sldId id="256" r:id="rId2"/>
    <p:sldId id="257" r:id="rId3"/>
    <p:sldId id="260" r:id="rId4"/>
    <p:sldId id="258" r:id="rId5"/>
    <p:sldId id="259"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81" d="100"/>
          <a:sy n="81" d="100"/>
        </p:scale>
        <p:origin x="754" y="6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_rels/slideLayout9.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7" name="Rectangle 6"/>
          <p:cNvSpPr/>
          <p:nvPr/>
        </p:nvSpPr>
        <p:spPr>
          <a:xfrm>
            <a:off x="920834" y="1346946"/>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920834" y="4299696"/>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175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920834" y="1484779"/>
            <a:ext cx="10222992" cy="2743200"/>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grpSp>
        <p:nvGrpSpPr>
          <p:cNvPr id="10" name="Group 9"/>
          <p:cNvGrpSpPr/>
          <p:nvPr/>
        </p:nvGrpSpPr>
        <p:grpSpPr>
          <a:xfrm>
            <a:off x="9649215" y="4068923"/>
            <a:ext cx="1080904" cy="1080902"/>
            <a:chOff x="9685338" y="4460675"/>
            <a:chExt cx="1080904" cy="1080902"/>
          </a:xfrm>
        </p:grpSpPr>
        <p:sp>
          <p:nvSpPr>
            <p:cNvPr id="11" name="Oval 10"/>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sp>
        <p:sp>
          <p:nvSpPr>
            <p:cNvPr id="12" name="Oval 11"/>
            <p:cNvSpPr/>
            <p:nvPr/>
          </p:nvSpPr>
          <p:spPr>
            <a:xfrm>
              <a:off x="9793429" y="4568765"/>
              <a:ext cx="864723" cy="864722"/>
            </a:xfrm>
            <a:prstGeom prst="ellipse">
              <a:avLst/>
            </a:prstGeom>
            <a:noFill/>
            <a:ln w="25400" cap="flat" cmpd="sng" algn="ctr">
              <a:solidFill>
                <a:sysClr val="window" lastClr="FFFFFF"/>
              </a:solidFill>
              <a:prstDash val="solid"/>
            </a:ln>
            <a:effectLst/>
          </p:spPr>
        </p:sp>
      </p:grpSp>
      <p:sp>
        <p:nvSpPr>
          <p:cNvPr id="2" name="Title 1"/>
          <p:cNvSpPr>
            <a:spLocks noGrp="1"/>
          </p:cNvSpPr>
          <p:nvPr>
            <p:ph type="ctrTitle"/>
          </p:nvPr>
        </p:nvSpPr>
        <p:spPr>
          <a:xfrm>
            <a:off x="1051560" y="1432223"/>
            <a:ext cx="9966960" cy="3035808"/>
          </a:xfrm>
        </p:spPr>
        <p:txBody>
          <a:bodyPr anchor="ctr">
            <a:noAutofit/>
          </a:bodyPr>
          <a:lstStyle>
            <a:lvl1pPr algn="l">
              <a:lnSpc>
                <a:spcPct val="80000"/>
              </a:lnSpc>
              <a:defRPr sz="7200" cap="none" baseline="0">
                <a:blipFill dpi="0" rotWithShape="1">
                  <a:blip r:embed="rId4"/>
                  <a:srcRect/>
                  <a:tile tx="6350" ty="-127000" sx="65000" sy="64000" flip="none" algn="tl"/>
                </a:blipFill>
              </a:defRPr>
            </a:lvl1pPr>
          </a:lstStyle>
          <a:p>
            <a:r>
              <a:rPr lang="ru-RU"/>
              <a:t>Образец заголовка</a:t>
            </a:r>
            <a:endParaRPr lang="en-US" dirty="0"/>
          </a:p>
        </p:txBody>
      </p:sp>
      <p:sp>
        <p:nvSpPr>
          <p:cNvPr id="3" name="Subtitle 2"/>
          <p:cNvSpPr>
            <a:spLocks noGrp="1"/>
          </p:cNvSpPr>
          <p:nvPr>
            <p:ph type="subTitle" idx="1"/>
          </p:nvPr>
        </p:nvSpPr>
        <p:spPr>
          <a:xfrm>
            <a:off x="1069848" y="4389120"/>
            <a:ext cx="7891272" cy="1069848"/>
          </a:xfrm>
        </p:spPr>
        <p:txBody>
          <a:bodyPr>
            <a:normAutofit/>
          </a:bodyPr>
          <a:lstStyle>
            <a:lvl1pPr marL="0" indent="0" algn="l">
              <a:buNone/>
              <a:defRPr sz="2200">
                <a:solidFill>
                  <a:schemeClr val="tx1"/>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ru-RU"/>
              <a:t>Образец подзаголовка</a:t>
            </a:r>
            <a:endParaRPr lang="en-US" dirty="0"/>
          </a:p>
        </p:txBody>
      </p:sp>
      <p:sp>
        <p:nvSpPr>
          <p:cNvPr id="4" name="Date Placeholder 3"/>
          <p:cNvSpPr>
            <a:spLocks noGrp="1"/>
          </p:cNvSpPr>
          <p:nvPr>
            <p:ph type="dt" sz="half" idx="10"/>
          </p:nvPr>
        </p:nvSpPr>
        <p:spPr/>
        <p:txBody>
          <a:bodyPr/>
          <a:lstStyle/>
          <a:p>
            <a:fld id="{61170F8B-3479-42CA-A7F9-110BF512EC22}" type="datetimeFigureOut">
              <a:rPr lang="ru-RU" smtClean="0"/>
              <a:t>16.11.2021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a:xfrm>
            <a:off x="9592733" y="4289334"/>
            <a:ext cx="1193868" cy="640080"/>
          </a:xfrm>
        </p:spPr>
        <p:txBody>
          <a:bodyPr/>
          <a:lstStyle>
            <a:lvl1pPr>
              <a:defRPr sz="2800" b="0"/>
            </a:lvl1pPr>
          </a:lstStyle>
          <a:p>
            <a:fld id="{EE9E9D5C-6895-4EC9-BDC6-E54F4DE48613}" type="slidenum">
              <a:rPr lang="ru-RU" smtClean="0"/>
              <a:t>‹#›</a:t>
            </a:fld>
            <a:endParaRPr lang="ru-RU"/>
          </a:p>
        </p:txBody>
      </p:sp>
    </p:spTree>
    <p:extLst>
      <p:ext uri="{BB962C8B-B14F-4D97-AF65-F5344CB8AC3E}">
        <p14:creationId xmlns:p14="http://schemas.microsoft.com/office/powerpoint/2010/main" val="136301199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Vertical Text Placeholder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61170F8B-3479-42CA-A7F9-110BF512EC22}" type="datetimeFigureOut">
              <a:rPr lang="ru-RU" smtClean="0"/>
              <a:t>16.11.2021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EE9E9D5C-6895-4EC9-BDC6-E54F4DE48613}" type="slidenum">
              <a:rPr lang="ru-RU" smtClean="0"/>
              <a:t>‹#›</a:t>
            </a:fld>
            <a:endParaRPr lang="ru-RU"/>
          </a:p>
        </p:txBody>
      </p:sp>
    </p:spTree>
    <p:extLst>
      <p:ext uri="{BB962C8B-B14F-4D97-AF65-F5344CB8AC3E}">
        <p14:creationId xmlns:p14="http://schemas.microsoft.com/office/powerpoint/2010/main" val="5303311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533400"/>
            <a:ext cx="2552700" cy="5638800"/>
          </a:xfrm>
        </p:spPr>
        <p:txBody>
          <a:bodyPr vert="eaVert"/>
          <a:lstStyle/>
          <a:p>
            <a:r>
              <a:rPr lang="ru-RU"/>
              <a:t>Образец заголовка</a:t>
            </a:r>
            <a:endParaRPr lang="en-US" dirty="0"/>
          </a:p>
        </p:txBody>
      </p:sp>
      <p:sp>
        <p:nvSpPr>
          <p:cNvPr id="3" name="Vertical Text Placeholder 2"/>
          <p:cNvSpPr>
            <a:spLocks noGrp="1"/>
          </p:cNvSpPr>
          <p:nvPr>
            <p:ph type="body" orient="vert" idx="1"/>
          </p:nvPr>
        </p:nvSpPr>
        <p:spPr>
          <a:xfrm>
            <a:off x="1066800" y="533400"/>
            <a:ext cx="7505700" cy="5638800"/>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61170F8B-3479-42CA-A7F9-110BF512EC22}" type="datetimeFigureOut">
              <a:rPr lang="ru-RU" smtClean="0"/>
              <a:t>16.11.2021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EE9E9D5C-6895-4EC9-BDC6-E54F4DE48613}" type="slidenum">
              <a:rPr lang="ru-RU" smtClean="0"/>
              <a:t>‹#›</a:t>
            </a:fld>
            <a:endParaRPr lang="ru-RU"/>
          </a:p>
        </p:txBody>
      </p:sp>
    </p:spTree>
    <p:extLst>
      <p:ext uri="{BB962C8B-B14F-4D97-AF65-F5344CB8AC3E}">
        <p14:creationId xmlns:p14="http://schemas.microsoft.com/office/powerpoint/2010/main" val="870495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61170F8B-3479-42CA-A7F9-110BF512EC22}" type="datetimeFigureOut">
              <a:rPr lang="ru-RU" smtClean="0"/>
              <a:t>16.11.2021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EE9E9D5C-6895-4EC9-BDC6-E54F4DE48613}" type="slidenum">
              <a:rPr lang="ru-RU" smtClean="0"/>
              <a:t>‹#›</a:t>
            </a:fld>
            <a:endParaRPr lang="ru-RU"/>
          </a:p>
        </p:txBody>
      </p:sp>
    </p:spTree>
    <p:extLst>
      <p:ext uri="{BB962C8B-B14F-4D97-AF65-F5344CB8AC3E}">
        <p14:creationId xmlns:p14="http://schemas.microsoft.com/office/powerpoint/2010/main" val="40372415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spTree>
      <p:nvGrpSpPr>
        <p:cNvPr id="1" name=""/>
        <p:cNvGrpSpPr/>
        <p:nvPr/>
      </p:nvGrpSpPr>
      <p:grpSpPr>
        <a:xfrm>
          <a:off x="0" y="0"/>
          <a:ext cx="0" cy="0"/>
          <a:chOff x="0" y="0"/>
          <a:chExt cx="0" cy="0"/>
        </a:xfrm>
      </p:grpSpPr>
      <p:sp>
        <p:nvSpPr>
          <p:cNvPr id="7" name="Rectangle 6"/>
          <p:cNvSpPr/>
          <p:nvPr/>
        </p:nvSpPr>
        <p:spPr>
          <a:xfrm>
            <a:off x="0" y="4917989"/>
            <a:ext cx="12192000" cy="1940010"/>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2167128" y="1225296"/>
            <a:ext cx="9281160" cy="3520440"/>
          </a:xfrm>
        </p:spPr>
        <p:txBody>
          <a:bodyPr anchor="ctr">
            <a:normAutofit/>
          </a:bodyPr>
          <a:lstStyle>
            <a:lvl1pPr>
              <a:lnSpc>
                <a:spcPct val="80000"/>
              </a:lnSpc>
              <a:defRPr sz="7200" b="0"/>
            </a:lvl1pPr>
          </a:lstStyle>
          <a:p>
            <a:r>
              <a:rPr lang="ru-RU"/>
              <a:t>Образец заголовка</a:t>
            </a:r>
            <a:endParaRPr lang="en-US" dirty="0"/>
          </a:p>
        </p:txBody>
      </p:sp>
      <p:sp>
        <p:nvSpPr>
          <p:cNvPr id="3" name="Text Placeholder 2"/>
          <p:cNvSpPr>
            <a:spLocks noGrp="1"/>
          </p:cNvSpPr>
          <p:nvPr>
            <p:ph type="body" idx="1"/>
          </p:nvPr>
        </p:nvSpPr>
        <p:spPr>
          <a:xfrm>
            <a:off x="2165774" y="5020056"/>
            <a:ext cx="9052560" cy="1066800"/>
          </a:xfrm>
        </p:spPr>
        <p:txBody>
          <a:bodyPr anchor="t">
            <a:normAutofit/>
          </a:bodyPr>
          <a:lstStyle>
            <a:lvl1pPr marL="0" indent="0">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a:xfrm>
            <a:off x="8593667" y="6272784"/>
            <a:ext cx="2644309" cy="365125"/>
          </a:xfrm>
        </p:spPr>
        <p:txBody>
          <a:bodyPr/>
          <a:lstStyle/>
          <a:p>
            <a:fld id="{61170F8B-3479-42CA-A7F9-110BF512EC22}" type="datetimeFigureOut">
              <a:rPr lang="ru-RU" smtClean="0"/>
              <a:t>16.11.2021</a:t>
            </a:fld>
            <a:endParaRPr lang="ru-RU"/>
          </a:p>
        </p:txBody>
      </p:sp>
      <p:sp>
        <p:nvSpPr>
          <p:cNvPr id="5" name="Footer Placeholder 4"/>
          <p:cNvSpPr>
            <a:spLocks noGrp="1"/>
          </p:cNvSpPr>
          <p:nvPr>
            <p:ph type="ftr" sz="quarter" idx="11"/>
          </p:nvPr>
        </p:nvSpPr>
        <p:spPr>
          <a:xfrm>
            <a:off x="2182708" y="6272784"/>
            <a:ext cx="6327648" cy="365125"/>
          </a:xfrm>
        </p:spPr>
        <p:txBody>
          <a:bodyPr/>
          <a:lstStyle/>
          <a:p>
            <a:endParaRPr lang="ru-RU"/>
          </a:p>
        </p:txBody>
      </p:sp>
      <p:grpSp>
        <p:nvGrpSpPr>
          <p:cNvPr id="8" name="Group 7"/>
          <p:cNvGrpSpPr/>
          <p:nvPr/>
        </p:nvGrpSpPr>
        <p:grpSpPr>
          <a:xfrm>
            <a:off x="897399" y="2325848"/>
            <a:ext cx="1080904" cy="1080902"/>
            <a:chOff x="9685338" y="4460675"/>
            <a:chExt cx="1080904" cy="1080902"/>
          </a:xfrm>
        </p:grpSpPr>
        <p:sp>
          <p:nvSpPr>
            <p:cNvPr id="9" name="Oval 8"/>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sp>
        <p:sp>
          <p:nvSpPr>
            <p:cNvPr id="10" name="Oval 9"/>
            <p:cNvSpPr/>
            <p:nvPr/>
          </p:nvSpPr>
          <p:spPr>
            <a:xfrm>
              <a:off x="9793429" y="4568765"/>
              <a:ext cx="864723" cy="864722"/>
            </a:xfrm>
            <a:prstGeom prst="ellipse">
              <a:avLst/>
            </a:prstGeom>
            <a:noFill/>
            <a:ln w="25400" cap="flat" cmpd="sng" algn="ctr">
              <a:solidFill>
                <a:sysClr val="window" lastClr="FFFFFF"/>
              </a:solidFill>
              <a:prstDash val="solid"/>
            </a:ln>
            <a:effectLst/>
          </p:spPr>
        </p:sp>
      </p:grpSp>
      <p:sp>
        <p:nvSpPr>
          <p:cNvPr id="6" name="Slide Number Placeholder 5"/>
          <p:cNvSpPr>
            <a:spLocks noGrp="1"/>
          </p:cNvSpPr>
          <p:nvPr>
            <p:ph type="sldNum" sz="quarter" idx="12"/>
          </p:nvPr>
        </p:nvSpPr>
        <p:spPr>
          <a:xfrm>
            <a:off x="843702" y="2506133"/>
            <a:ext cx="1188298" cy="720332"/>
          </a:xfrm>
        </p:spPr>
        <p:txBody>
          <a:bodyPr/>
          <a:lstStyle>
            <a:lvl1pPr>
              <a:defRPr sz="2800"/>
            </a:lvl1pPr>
          </a:lstStyle>
          <a:p>
            <a:fld id="{EE9E9D5C-6895-4EC9-BDC6-E54F4DE48613}" type="slidenum">
              <a:rPr lang="ru-RU" smtClean="0"/>
              <a:t>‹#›</a:t>
            </a:fld>
            <a:endParaRPr lang="ru-RU"/>
          </a:p>
        </p:txBody>
      </p:sp>
    </p:spTree>
    <p:extLst>
      <p:ext uri="{BB962C8B-B14F-4D97-AF65-F5344CB8AC3E}">
        <p14:creationId xmlns:p14="http://schemas.microsoft.com/office/powerpoint/2010/main" val="7549661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sz="half" idx="1"/>
          </p:nvPr>
        </p:nvSpPr>
        <p:spPr>
          <a:xfrm>
            <a:off x="1069848" y="2194560"/>
            <a:ext cx="475488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Content Placeholder 3"/>
          <p:cNvSpPr>
            <a:spLocks noGrp="1"/>
          </p:cNvSpPr>
          <p:nvPr>
            <p:ph sz="half" idx="2"/>
          </p:nvPr>
        </p:nvSpPr>
        <p:spPr>
          <a:xfrm>
            <a:off x="6364224" y="2194560"/>
            <a:ext cx="475488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Date Placeholder 4"/>
          <p:cNvSpPr>
            <a:spLocks noGrp="1"/>
          </p:cNvSpPr>
          <p:nvPr>
            <p:ph type="dt" sz="half" idx="10"/>
          </p:nvPr>
        </p:nvSpPr>
        <p:spPr/>
        <p:txBody>
          <a:bodyPr/>
          <a:lstStyle/>
          <a:p>
            <a:fld id="{61170F8B-3479-42CA-A7F9-110BF512EC22}" type="datetimeFigureOut">
              <a:rPr lang="ru-RU" smtClean="0"/>
              <a:t>16.11.2021</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EE9E9D5C-6895-4EC9-BDC6-E54F4DE48613}" type="slidenum">
              <a:rPr lang="ru-RU" smtClean="0"/>
              <a:t>‹#›</a:t>
            </a:fld>
            <a:endParaRPr lang="ru-RU"/>
          </a:p>
        </p:txBody>
      </p:sp>
    </p:spTree>
    <p:extLst>
      <p:ext uri="{BB962C8B-B14F-4D97-AF65-F5344CB8AC3E}">
        <p14:creationId xmlns:p14="http://schemas.microsoft.com/office/powerpoint/2010/main" val="6486434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ru-RU"/>
              <a:t>Образец заголовка</a:t>
            </a:r>
            <a:endParaRPr lang="en-US" dirty="0"/>
          </a:p>
        </p:txBody>
      </p:sp>
      <p:sp>
        <p:nvSpPr>
          <p:cNvPr id="3" name="Text Placeholder 2"/>
          <p:cNvSpPr>
            <a:spLocks noGrp="1"/>
          </p:cNvSpPr>
          <p:nvPr>
            <p:ph type="body" idx="1"/>
          </p:nvPr>
        </p:nvSpPr>
        <p:spPr>
          <a:xfrm>
            <a:off x="1066800" y="2048256"/>
            <a:ext cx="475488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Content Placeholder 3"/>
          <p:cNvSpPr>
            <a:spLocks noGrp="1"/>
          </p:cNvSpPr>
          <p:nvPr>
            <p:ph sz="half" idx="2"/>
          </p:nvPr>
        </p:nvSpPr>
        <p:spPr>
          <a:xfrm>
            <a:off x="1069848" y="2743200"/>
            <a:ext cx="475488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Text Placeholder 4"/>
          <p:cNvSpPr>
            <a:spLocks noGrp="1"/>
          </p:cNvSpPr>
          <p:nvPr>
            <p:ph type="body" sz="quarter" idx="3"/>
          </p:nvPr>
        </p:nvSpPr>
        <p:spPr>
          <a:xfrm>
            <a:off x="6364224" y="2048256"/>
            <a:ext cx="475488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Content Placeholder 5"/>
          <p:cNvSpPr>
            <a:spLocks noGrp="1"/>
          </p:cNvSpPr>
          <p:nvPr>
            <p:ph sz="quarter" idx="4"/>
          </p:nvPr>
        </p:nvSpPr>
        <p:spPr>
          <a:xfrm>
            <a:off x="6364224" y="2743200"/>
            <a:ext cx="475488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7" name="Date Placeholder 6"/>
          <p:cNvSpPr>
            <a:spLocks noGrp="1"/>
          </p:cNvSpPr>
          <p:nvPr>
            <p:ph type="dt" sz="half" idx="10"/>
          </p:nvPr>
        </p:nvSpPr>
        <p:spPr/>
        <p:txBody>
          <a:bodyPr/>
          <a:lstStyle/>
          <a:p>
            <a:fld id="{61170F8B-3479-42CA-A7F9-110BF512EC22}" type="datetimeFigureOut">
              <a:rPr lang="ru-RU" smtClean="0"/>
              <a:t>16.11.2021</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EE9E9D5C-6895-4EC9-BDC6-E54F4DE48613}" type="slidenum">
              <a:rPr lang="ru-RU" smtClean="0"/>
              <a:t>‹#›</a:t>
            </a:fld>
            <a:endParaRPr lang="ru-RU"/>
          </a:p>
        </p:txBody>
      </p:sp>
    </p:spTree>
    <p:extLst>
      <p:ext uri="{BB962C8B-B14F-4D97-AF65-F5344CB8AC3E}">
        <p14:creationId xmlns:p14="http://schemas.microsoft.com/office/powerpoint/2010/main" val="5842397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ru-RU"/>
              <a:t>Образец заголовка</a:t>
            </a:r>
            <a:endParaRPr lang="en-US" dirty="0"/>
          </a:p>
        </p:txBody>
      </p:sp>
      <p:sp>
        <p:nvSpPr>
          <p:cNvPr id="3" name="Date Placeholder 2"/>
          <p:cNvSpPr>
            <a:spLocks noGrp="1"/>
          </p:cNvSpPr>
          <p:nvPr>
            <p:ph type="dt" sz="half" idx="10"/>
          </p:nvPr>
        </p:nvSpPr>
        <p:spPr/>
        <p:txBody>
          <a:bodyPr/>
          <a:lstStyle/>
          <a:p>
            <a:fld id="{61170F8B-3479-42CA-A7F9-110BF512EC22}" type="datetimeFigureOut">
              <a:rPr lang="ru-RU" smtClean="0"/>
              <a:t>16.11.2021</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EE9E9D5C-6895-4EC9-BDC6-E54F4DE48613}" type="slidenum">
              <a:rPr lang="ru-RU" smtClean="0"/>
              <a:t>‹#›</a:t>
            </a:fld>
            <a:endParaRPr lang="ru-RU"/>
          </a:p>
        </p:txBody>
      </p:sp>
    </p:spTree>
    <p:extLst>
      <p:ext uri="{BB962C8B-B14F-4D97-AF65-F5344CB8AC3E}">
        <p14:creationId xmlns:p14="http://schemas.microsoft.com/office/powerpoint/2010/main" val="38899502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1170F8B-3479-42CA-A7F9-110BF512EC22}" type="datetimeFigureOut">
              <a:rPr lang="ru-RU" smtClean="0"/>
              <a:t>16.11.2021</a:t>
            </a:fld>
            <a:endParaRPr lang="ru-RU"/>
          </a:p>
        </p:txBody>
      </p:sp>
      <p:sp>
        <p:nvSpPr>
          <p:cNvPr id="3" name="Footer Placeholder 2"/>
          <p:cNvSpPr>
            <a:spLocks noGrp="1"/>
          </p:cNvSpPr>
          <p:nvPr>
            <p:ph type="ftr" sz="quarter" idx="11"/>
          </p:nvPr>
        </p:nvSpPr>
        <p:spPr/>
        <p:txBody>
          <a:bodyPr/>
          <a:lstStyle/>
          <a:p>
            <a:endParaRPr lang="ru-RU"/>
          </a:p>
        </p:txBody>
      </p:sp>
      <p:sp>
        <p:nvSpPr>
          <p:cNvPr id="4" name="Slide Number Placeholder 3"/>
          <p:cNvSpPr>
            <a:spLocks noGrp="1"/>
          </p:cNvSpPr>
          <p:nvPr>
            <p:ph type="sldNum" sz="quarter" idx="12"/>
          </p:nvPr>
        </p:nvSpPr>
        <p:spPr/>
        <p:txBody>
          <a:bodyPr/>
          <a:lstStyle/>
          <a:p>
            <a:fld id="{EE9E9D5C-6895-4EC9-BDC6-E54F4DE48613}" type="slidenum">
              <a:rPr lang="ru-RU" smtClean="0"/>
              <a:t>‹#›</a:t>
            </a:fld>
            <a:endParaRPr lang="ru-RU"/>
          </a:p>
        </p:txBody>
      </p:sp>
    </p:spTree>
    <p:extLst>
      <p:ext uri="{BB962C8B-B14F-4D97-AF65-F5344CB8AC3E}">
        <p14:creationId xmlns:p14="http://schemas.microsoft.com/office/powerpoint/2010/main" val="194624174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sp>
        <p:nvSpPr>
          <p:cNvPr id="8" name="Rectangle 7"/>
          <p:cNvSpPr/>
          <p:nvPr/>
        </p:nvSpPr>
        <p:spPr>
          <a:xfrm>
            <a:off x="8303740" y="0"/>
            <a:ext cx="3888259"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549640" y="685800"/>
            <a:ext cx="3200400" cy="1737360"/>
          </a:xfrm>
        </p:spPr>
        <p:txBody>
          <a:bodyPr anchor="b">
            <a:normAutofit/>
          </a:bodyPr>
          <a:lstStyle>
            <a:lvl1pPr>
              <a:defRPr sz="3200" b="0"/>
            </a:lvl1pPr>
          </a:lstStyle>
          <a:p>
            <a:r>
              <a:rPr lang="ru-RU"/>
              <a:t>Образец заголовка</a:t>
            </a:r>
            <a:endParaRPr lang="en-US" dirty="0"/>
          </a:p>
        </p:txBody>
      </p:sp>
      <p:sp>
        <p:nvSpPr>
          <p:cNvPr id="3" name="Content Placeholder 2"/>
          <p:cNvSpPr>
            <a:spLocks noGrp="1"/>
          </p:cNvSpPr>
          <p:nvPr>
            <p:ph idx="1"/>
          </p:nvPr>
        </p:nvSpPr>
        <p:spPr>
          <a:xfrm>
            <a:off x="838200" y="685800"/>
            <a:ext cx="6711696" cy="5020056"/>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1">
                    <a:lumMod val="5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Date Placeholder 4"/>
          <p:cNvSpPr>
            <a:spLocks noGrp="1"/>
          </p:cNvSpPr>
          <p:nvPr>
            <p:ph type="dt" sz="half" idx="10"/>
          </p:nvPr>
        </p:nvSpPr>
        <p:spPr/>
        <p:txBody>
          <a:bodyPr/>
          <a:lstStyle/>
          <a:p>
            <a:fld id="{61170F8B-3479-42CA-A7F9-110BF512EC22}" type="datetimeFigureOut">
              <a:rPr lang="ru-RU" smtClean="0"/>
              <a:t>16.11.2021</a:t>
            </a:fld>
            <a:endParaRPr lang="ru-RU"/>
          </a:p>
        </p:txBody>
      </p:sp>
      <p:sp>
        <p:nvSpPr>
          <p:cNvPr id="6" name="Footer Placeholder 5"/>
          <p:cNvSpPr>
            <a:spLocks noGrp="1"/>
          </p:cNvSpPr>
          <p:nvPr>
            <p:ph type="ftr" sz="quarter" idx="11"/>
          </p:nvPr>
        </p:nvSpPr>
        <p:spPr/>
        <p:txBody>
          <a:bodyPr/>
          <a:lstStyle/>
          <a:p>
            <a:endParaRPr lang="ru-RU"/>
          </a:p>
        </p:txBody>
      </p:sp>
      <p:grpSp>
        <p:nvGrpSpPr>
          <p:cNvPr id="9" name="Group 8"/>
          <p:cNvGrpSpPr>
            <a:grpSpLocks noChangeAspect="1"/>
          </p:cNvGrpSpPr>
          <p:nvPr/>
        </p:nvGrpSpPr>
        <p:grpSpPr>
          <a:xfrm>
            <a:off x="11401725" y="6229681"/>
            <a:ext cx="457200" cy="457200"/>
            <a:chOff x="11361456" y="6195813"/>
            <a:chExt cx="548640" cy="548640"/>
          </a:xfrm>
        </p:grpSpPr>
        <p:sp>
          <p:nvSpPr>
            <p:cNvPr id="10" name="Oval 9"/>
            <p:cNvSpPr/>
            <p:nvPr/>
          </p:nvSpPr>
          <p:spPr>
            <a:xfrm>
              <a:off x="11361456" y="6195813"/>
              <a:ext cx="548640" cy="548640"/>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11" name="Oval 10"/>
            <p:cNvSpPr/>
            <p:nvPr/>
          </p:nvSpPr>
          <p:spPr>
            <a:xfrm>
              <a:off x="11396488" y="6230844"/>
              <a:ext cx="478576" cy="478578"/>
            </a:xfrm>
            <a:prstGeom prst="ellipse">
              <a:avLst/>
            </a:prstGeom>
            <a:noFill/>
            <a:ln w="12700" cap="flat" cmpd="sng" algn="ctr">
              <a:solidFill>
                <a:sysClr val="window" lastClr="FFFFFF"/>
              </a:solidFill>
              <a:prstDash val="solid"/>
            </a:ln>
            <a:effectLst/>
          </p:spPr>
        </p:sp>
      </p:grpSp>
      <p:sp>
        <p:nvSpPr>
          <p:cNvPr id="7" name="Slide Number Placeholder 6"/>
          <p:cNvSpPr>
            <a:spLocks noGrp="1"/>
          </p:cNvSpPr>
          <p:nvPr>
            <p:ph type="sldNum" sz="quarter" idx="12"/>
          </p:nvPr>
        </p:nvSpPr>
        <p:spPr/>
        <p:txBody>
          <a:bodyPr/>
          <a:lstStyle/>
          <a:p>
            <a:fld id="{EE9E9D5C-6895-4EC9-BDC6-E54F4DE48613}" type="slidenum">
              <a:rPr lang="ru-RU" smtClean="0"/>
              <a:t>‹#›</a:t>
            </a:fld>
            <a:endParaRPr lang="ru-RU"/>
          </a:p>
        </p:txBody>
      </p:sp>
    </p:spTree>
    <p:extLst>
      <p:ext uri="{BB962C8B-B14F-4D97-AF65-F5344CB8AC3E}">
        <p14:creationId xmlns:p14="http://schemas.microsoft.com/office/powerpoint/2010/main" val="1573397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11" name="Rectangle 10"/>
          <p:cNvSpPr/>
          <p:nvPr/>
        </p:nvSpPr>
        <p:spPr>
          <a:xfrm>
            <a:off x="8303740" y="0"/>
            <a:ext cx="3888259"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549640" y="685800"/>
            <a:ext cx="3200400" cy="1737360"/>
          </a:xfrm>
        </p:spPr>
        <p:txBody>
          <a:bodyPr anchor="b">
            <a:normAutofit/>
          </a:bodyPr>
          <a:lstStyle>
            <a:lvl1pPr>
              <a:defRPr sz="3200" b="0"/>
            </a:lvl1pPr>
          </a:lstStyle>
          <a:p>
            <a:r>
              <a:rPr lang="ru-RU"/>
              <a:t>Образец заголовка</a:t>
            </a:r>
            <a:endParaRPr lang="en-US" dirty="0"/>
          </a:p>
        </p:txBody>
      </p:sp>
      <p:sp>
        <p:nvSpPr>
          <p:cNvPr id="3" name="Picture Placeholder 2"/>
          <p:cNvSpPr>
            <a:spLocks noGrp="1" noChangeAspect="1"/>
          </p:cNvSpPr>
          <p:nvPr>
            <p:ph type="pic" idx="1"/>
          </p:nvPr>
        </p:nvSpPr>
        <p:spPr>
          <a:xfrm>
            <a:off x="0" y="0"/>
            <a:ext cx="8303740" cy="6858000"/>
          </a:xfrm>
          <a:solidFill>
            <a:schemeClr val="tx2">
              <a:lumMod val="20000"/>
              <a:lumOff val="80000"/>
            </a:schemeClr>
          </a:solidFill>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a:t>Вставка рисунка</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1">
                    <a:lumMod val="5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Date Placeholder 4"/>
          <p:cNvSpPr>
            <a:spLocks noGrp="1"/>
          </p:cNvSpPr>
          <p:nvPr>
            <p:ph type="dt" sz="half" idx="10"/>
          </p:nvPr>
        </p:nvSpPr>
        <p:spPr/>
        <p:txBody>
          <a:bodyPr/>
          <a:lstStyle/>
          <a:p>
            <a:fld id="{61170F8B-3479-42CA-A7F9-110BF512EC22}" type="datetimeFigureOut">
              <a:rPr lang="ru-RU" smtClean="0"/>
              <a:t>16.11.2021</a:t>
            </a:fld>
            <a:endParaRPr lang="ru-RU"/>
          </a:p>
        </p:txBody>
      </p:sp>
      <p:grpSp>
        <p:nvGrpSpPr>
          <p:cNvPr id="8" name="Group 7"/>
          <p:cNvGrpSpPr>
            <a:grpSpLocks noChangeAspect="1"/>
          </p:cNvGrpSpPr>
          <p:nvPr/>
        </p:nvGrpSpPr>
        <p:grpSpPr>
          <a:xfrm>
            <a:off x="11401725" y="6229681"/>
            <a:ext cx="457200" cy="457200"/>
            <a:chOff x="11361456" y="6195813"/>
            <a:chExt cx="548640" cy="548640"/>
          </a:xfrm>
        </p:grpSpPr>
        <p:sp>
          <p:nvSpPr>
            <p:cNvPr id="9" name="Oval 8"/>
            <p:cNvSpPr/>
            <p:nvPr/>
          </p:nvSpPr>
          <p:spPr>
            <a:xfrm>
              <a:off x="11361456" y="6195813"/>
              <a:ext cx="548640" cy="548640"/>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10" name="Oval 9"/>
            <p:cNvSpPr/>
            <p:nvPr/>
          </p:nvSpPr>
          <p:spPr>
            <a:xfrm>
              <a:off x="11396488" y="6230844"/>
              <a:ext cx="478576" cy="478578"/>
            </a:xfrm>
            <a:prstGeom prst="ellipse">
              <a:avLst/>
            </a:prstGeom>
            <a:noFill/>
            <a:ln w="12700" cap="flat" cmpd="sng" algn="ctr">
              <a:solidFill>
                <a:sysClr val="window" lastClr="FFFFFF"/>
              </a:solidFill>
              <a:prstDash val="solid"/>
            </a:ln>
            <a:effectLst/>
          </p:spPr>
        </p:sp>
      </p:grpSp>
      <p:sp>
        <p:nvSpPr>
          <p:cNvPr id="7" name="Slide Number Placeholder 6"/>
          <p:cNvSpPr>
            <a:spLocks noGrp="1"/>
          </p:cNvSpPr>
          <p:nvPr>
            <p:ph type="sldNum" sz="quarter" idx="12"/>
          </p:nvPr>
        </p:nvSpPr>
        <p:spPr/>
        <p:txBody>
          <a:bodyPr/>
          <a:lstStyle/>
          <a:p>
            <a:fld id="{EE9E9D5C-6895-4EC9-BDC6-E54F4DE48613}" type="slidenum">
              <a:rPr lang="ru-RU" smtClean="0"/>
              <a:t>‹#›</a:t>
            </a:fld>
            <a:endParaRPr lang="ru-RU"/>
          </a:p>
        </p:txBody>
      </p:sp>
    </p:spTree>
    <p:extLst>
      <p:ext uri="{BB962C8B-B14F-4D97-AF65-F5344CB8AC3E}">
        <p14:creationId xmlns:p14="http://schemas.microsoft.com/office/powerpoint/2010/main" val="14669661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microsoft.com/office/2007/relationships/hdphoto" Target="../media/hdphoto1.wdp"/></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69848" y="484632"/>
            <a:ext cx="10058400" cy="1609344"/>
          </a:xfrm>
          <a:prstGeom prst="rect">
            <a:avLst/>
          </a:prstGeom>
        </p:spPr>
        <p:txBody>
          <a:bodyPr vert="horz" lIns="91440" tIns="45720" rIns="91440" bIns="45720" rtlCol="0" anchor="ctr">
            <a:normAutofit/>
          </a:bodyPr>
          <a:lstStyle/>
          <a:p>
            <a:r>
              <a:rPr lang="ru-RU"/>
              <a:t>Образец заголовка</a:t>
            </a:r>
            <a:endParaRPr lang="en-US" dirty="0"/>
          </a:p>
        </p:txBody>
      </p:sp>
      <p:sp>
        <p:nvSpPr>
          <p:cNvPr id="3" name="Text Placeholder 2"/>
          <p:cNvSpPr>
            <a:spLocks noGrp="1"/>
          </p:cNvSpPr>
          <p:nvPr>
            <p:ph type="body" idx="1"/>
          </p:nvPr>
        </p:nvSpPr>
        <p:spPr>
          <a:xfrm>
            <a:off x="1069848" y="2121408"/>
            <a:ext cx="10058400" cy="4050792"/>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2"/>
          </p:nvPr>
        </p:nvSpPr>
        <p:spPr>
          <a:xfrm>
            <a:off x="7964424" y="6272784"/>
            <a:ext cx="3273552" cy="365125"/>
          </a:xfrm>
          <a:prstGeom prst="rect">
            <a:avLst/>
          </a:prstGeom>
        </p:spPr>
        <p:txBody>
          <a:bodyPr vert="horz" lIns="91440" tIns="45720" rIns="91440" bIns="45720" rtlCol="0" anchor="ctr"/>
          <a:lstStyle>
            <a:lvl1pPr algn="r">
              <a:defRPr sz="1100">
                <a:solidFill>
                  <a:schemeClr val="tx2"/>
                </a:solidFill>
              </a:defRPr>
            </a:lvl1pPr>
          </a:lstStyle>
          <a:p>
            <a:fld id="{61170F8B-3479-42CA-A7F9-110BF512EC22}" type="datetimeFigureOut">
              <a:rPr lang="ru-RU" smtClean="0"/>
              <a:t>16.11.2021</a:t>
            </a:fld>
            <a:endParaRPr lang="ru-RU"/>
          </a:p>
        </p:txBody>
      </p:sp>
      <p:sp>
        <p:nvSpPr>
          <p:cNvPr id="5" name="Footer Placeholder 4"/>
          <p:cNvSpPr>
            <a:spLocks noGrp="1"/>
          </p:cNvSpPr>
          <p:nvPr>
            <p:ph type="ftr" sz="quarter" idx="3"/>
          </p:nvPr>
        </p:nvSpPr>
        <p:spPr>
          <a:xfrm>
            <a:off x="1088136" y="6272784"/>
            <a:ext cx="6327648" cy="365125"/>
          </a:xfrm>
          <a:prstGeom prst="rect">
            <a:avLst/>
          </a:prstGeom>
        </p:spPr>
        <p:txBody>
          <a:bodyPr vert="horz" lIns="91440" tIns="45720" rIns="91440" bIns="45720" rtlCol="0" anchor="ctr"/>
          <a:lstStyle>
            <a:lvl1pPr algn="l">
              <a:defRPr sz="1100">
                <a:solidFill>
                  <a:schemeClr val="tx2"/>
                </a:solidFill>
              </a:defRPr>
            </a:lvl1pPr>
          </a:lstStyle>
          <a:p>
            <a:endParaRPr lang="ru-RU"/>
          </a:p>
        </p:txBody>
      </p:sp>
      <p:grpSp>
        <p:nvGrpSpPr>
          <p:cNvPr id="7" name="Group 6"/>
          <p:cNvGrpSpPr>
            <a:grpSpLocks noChangeAspect="1"/>
          </p:cNvGrpSpPr>
          <p:nvPr/>
        </p:nvGrpSpPr>
        <p:grpSpPr>
          <a:xfrm>
            <a:off x="11401725" y="6229681"/>
            <a:ext cx="457200" cy="457200"/>
            <a:chOff x="11361456" y="6195813"/>
            <a:chExt cx="548640" cy="548640"/>
          </a:xfrm>
        </p:grpSpPr>
        <p:sp>
          <p:nvSpPr>
            <p:cNvPr id="8" name="Oval 7"/>
            <p:cNvSpPr/>
            <p:nvPr/>
          </p:nvSpPr>
          <p:spPr>
            <a:xfrm>
              <a:off x="11361456" y="6195813"/>
              <a:ext cx="548640" cy="548640"/>
            </a:xfrm>
            <a:prstGeom prst="ellipse">
              <a:avLst/>
            </a:prstGeom>
            <a:blipFill dpi="0" rotWithShape="1">
              <a:blip r:embed="rId13">
                <a:duotone>
                  <a:schemeClr val="accent1">
                    <a:shade val="45000"/>
                    <a:satMod val="135000"/>
                  </a:schemeClr>
                  <a:prstClr val="white"/>
                </a:duotone>
                <a:extLst>
                  <a:ext uri="{BEBA8EAE-BF5A-486C-A8C5-ECC9F3942E4B}">
                    <a14:imgProps xmlns:a14="http://schemas.microsoft.com/office/drawing/2010/main">
                      <a14:imgLayer r:embed="rId14">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9" name="Oval 8"/>
            <p:cNvSpPr/>
            <p:nvPr/>
          </p:nvSpPr>
          <p:spPr>
            <a:xfrm>
              <a:off x="11396488" y="6230844"/>
              <a:ext cx="478576" cy="478578"/>
            </a:xfrm>
            <a:prstGeom prst="ellipse">
              <a:avLst/>
            </a:prstGeom>
            <a:noFill/>
            <a:ln w="12700" cap="flat" cmpd="sng" algn="ctr">
              <a:solidFill>
                <a:srgbClr val="FFFFFF"/>
              </a:solidFill>
              <a:prstDash val="solid"/>
            </a:ln>
            <a:effectLst/>
          </p:spPr>
        </p:sp>
      </p:grpSp>
      <p:sp>
        <p:nvSpPr>
          <p:cNvPr id="6" name="Slide Number Placeholder 5"/>
          <p:cNvSpPr>
            <a:spLocks noGrp="1"/>
          </p:cNvSpPr>
          <p:nvPr>
            <p:ph type="sldNum" sz="quarter" idx="4"/>
          </p:nvPr>
        </p:nvSpPr>
        <p:spPr>
          <a:xfrm>
            <a:off x="11311128" y="6272784"/>
            <a:ext cx="640080" cy="365125"/>
          </a:xfrm>
          <a:prstGeom prst="rect">
            <a:avLst/>
          </a:prstGeom>
        </p:spPr>
        <p:txBody>
          <a:bodyPr vert="horz" lIns="91440" tIns="45720" rIns="91440" bIns="45720" rtlCol="0" anchor="ctr"/>
          <a:lstStyle>
            <a:lvl1pPr algn="ctr">
              <a:defRPr sz="1400" b="0">
                <a:solidFill>
                  <a:srgbClr val="FFFFFF"/>
                </a:solidFill>
                <a:latin typeface="+mj-lt"/>
              </a:defRPr>
            </a:lvl1pPr>
          </a:lstStyle>
          <a:p>
            <a:fld id="{EE9E9D5C-6895-4EC9-BDC6-E54F4DE48613}" type="slidenum">
              <a:rPr lang="ru-RU" smtClean="0"/>
              <a:t>‹#›</a:t>
            </a:fld>
            <a:endParaRPr lang="ru-RU"/>
          </a:p>
        </p:txBody>
      </p:sp>
    </p:spTree>
    <p:extLst>
      <p:ext uri="{BB962C8B-B14F-4D97-AF65-F5344CB8AC3E}">
        <p14:creationId xmlns:p14="http://schemas.microsoft.com/office/powerpoint/2010/main" val="869299664"/>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defTabSz="914400" rtl="0" eaLnBrk="1" latinLnBrk="0" hangingPunct="1">
        <a:lnSpc>
          <a:spcPct val="90000"/>
        </a:lnSpc>
        <a:spcBef>
          <a:spcPct val="0"/>
        </a:spcBef>
        <a:buNone/>
        <a:defRPr sz="4800" kern="1200" cap="none" baseline="0">
          <a:blipFill>
            <a:blip r:embed="rId15">
              <a:extLst>
                <a:ext uri="{28A0092B-C50C-407E-A947-70E740481C1C}">
                  <a14:useLocalDpi xmlns:a14="http://schemas.microsoft.com/office/drawing/2010/main" val="0"/>
                </a:ext>
              </a:extLst>
            </a:blip>
            <a:tile tx="6350" ty="-127000" sx="65000" sy="64000" flip="none" algn="tl"/>
          </a:blip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1">
            <a:lumMod val="75000"/>
          </a:schemeClr>
        </a:buClr>
        <a:buSzPct val="85000"/>
        <a:buFont typeface="Wingdings" pitchFamily="2" charset="2"/>
        <a:buChar char="§"/>
        <a:defRPr sz="2000" kern="1200">
          <a:solidFill>
            <a:schemeClr val="tx1"/>
          </a:solidFill>
          <a:latin typeface="+mn-lt"/>
          <a:ea typeface="+mn-ea"/>
          <a:cs typeface="+mn-cs"/>
        </a:defRPr>
      </a:lvl1pPr>
      <a:lvl2pPr marL="45720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800" kern="1200">
          <a:solidFill>
            <a:schemeClr val="tx1"/>
          </a:solidFill>
          <a:latin typeface="+mn-lt"/>
          <a:ea typeface="+mn-ea"/>
          <a:cs typeface="+mn-cs"/>
        </a:defRPr>
      </a:lvl2pPr>
      <a:lvl3pPr marL="73152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3pPr>
      <a:lvl4pPr marL="100584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4pPr>
      <a:lvl5pPr marL="128016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5pPr>
      <a:lvl6pPr marL="16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6pPr>
      <a:lvl7pPr marL="19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7pPr>
      <a:lvl8pPr marL="22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8pPr>
      <a:lvl9pPr marL="25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hyperlink" Target="https://assistentus.ru/nalog-na-pribyil/"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hyperlink" Target="https://assistentus.ru/nds/" TargetMode="Externa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hyperlink" Target="https://assistentus.ru/nalogi-i-uchet/nalog-na-imushchestvo-organizacij/" TargetMode="Externa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hyperlink" Target="https://assistentus.ru/nds/" TargetMode="External"/><Relationship Id="rId2" Type="http://schemas.openxmlformats.org/officeDocument/2006/relationships/hyperlink" Target="https://assistentus.ru/usn/"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524000" y="1122363"/>
            <a:ext cx="9144000" cy="1299104"/>
          </a:xfrm>
        </p:spPr>
        <p:txBody>
          <a:bodyPr>
            <a:normAutofit/>
          </a:bodyPr>
          <a:lstStyle/>
          <a:p>
            <a:r>
              <a:rPr lang="ru-RU" sz="3600" b="1" dirty="0">
                <a:latin typeface="Times New Roman" panose="02020603050405020304" pitchFamily="18" charset="0"/>
                <a:cs typeface="Times New Roman" panose="02020603050405020304" pitchFamily="18" charset="0"/>
              </a:rPr>
              <a:t>Тема </a:t>
            </a:r>
            <a:r>
              <a:rPr lang="en-US" sz="3600" b="1" dirty="0">
                <a:latin typeface="Times New Roman" panose="02020603050405020304" pitchFamily="18" charset="0"/>
                <a:cs typeface="Times New Roman" panose="02020603050405020304" pitchFamily="18" charset="0"/>
              </a:rPr>
              <a:t>9</a:t>
            </a:r>
            <a:r>
              <a:rPr lang="ru-RU" sz="3600" b="1" dirty="0">
                <a:latin typeface="Times New Roman" panose="02020603050405020304" pitchFamily="18" charset="0"/>
                <a:cs typeface="Times New Roman" panose="02020603050405020304" pitchFamily="18" charset="0"/>
              </a:rPr>
              <a:t>.</a:t>
            </a:r>
            <a:r>
              <a:rPr lang="ru-RU" sz="3600" dirty="0">
                <a:latin typeface="Times New Roman" panose="02020603050405020304" pitchFamily="18" charset="0"/>
                <a:cs typeface="Times New Roman" panose="02020603050405020304" pitchFamily="18" charset="0"/>
              </a:rPr>
              <a:t> </a:t>
            </a:r>
            <a:r>
              <a:rPr lang="ru-RU" sz="3600" b="1" dirty="0">
                <a:latin typeface="Times New Roman" panose="02020603050405020304" pitchFamily="18" charset="0"/>
                <a:cs typeface="Times New Roman" panose="02020603050405020304" pitchFamily="18" charset="0"/>
              </a:rPr>
              <a:t>Налогообложение некоммерческих организаций</a:t>
            </a:r>
            <a:endParaRPr lang="ru-RU" sz="3600" dirty="0">
              <a:latin typeface="Times New Roman" panose="02020603050405020304" pitchFamily="18" charset="0"/>
              <a:cs typeface="Times New Roman" panose="02020603050405020304" pitchFamily="18" charset="0"/>
            </a:endParaRPr>
          </a:p>
        </p:txBody>
      </p:sp>
      <p:sp>
        <p:nvSpPr>
          <p:cNvPr id="3" name="Подзаголовок 2"/>
          <p:cNvSpPr>
            <a:spLocks noGrp="1"/>
          </p:cNvSpPr>
          <p:nvPr>
            <p:ph type="subTitle" idx="1"/>
          </p:nvPr>
        </p:nvSpPr>
        <p:spPr>
          <a:xfrm>
            <a:off x="1354666" y="3132667"/>
            <a:ext cx="9872133" cy="2827866"/>
          </a:xfrm>
        </p:spPr>
        <p:txBody>
          <a:bodyPr>
            <a:noAutofit/>
          </a:bodyPr>
          <a:lstStyle/>
          <a:p>
            <a:pPr marL="457200" indent="-457200" algn="l">
              <a:lnSpc>
                <a:spcPct val="150000"/>
              </a:lnSpc>
              <a:spcBef>
                <a:spcPts val="0"/>
              </a:spcBef>
              <a:buAutoNum type="arabicPeriod"/>
            </a:pPr>
            <a:r>
              <a:rPr lang="ru-RU" sz="2800" b="1" dirty="0">
                <a:latin typeface="Times New Roman" panose="02020603050405020304" pitchFamily="18" charset="0"/>
                <a:cs typeface="Times New Roman" panose="02020603050405020304" pitchFamily="18" charset="0"/>
              </a:rPr>
              <a:t>Классификация налогов</a:t>
            </a:r>
          </a:p>
          <a:p>
            <a:pPr marL="457200" indent="-457200" algn="l">
              <a:lnSpc>
                <a:spcPct val="150000"/>
              </a:lnSpc>
              <a:spcBef>
                <a:spcPts val="0"/>
              </a:spcBef>
              <a:buAutoNum type="arabicPeriod"/>
            </a:pPr>
            <a:r>
              <a:rPr lang="ru-RU" sz="2800" b="1" dirty="0">
                <a:latin typeface="Times New Roman" panose="02020603050405020304" pitchFamily="18" charset="0"/>
                <a:cs typeface="Times New Roman" panose="02020603050405020304" pitchFamily="18" charset="0"/>
              </a:rPr>
              <a:t>Налоговые льготы некоммерческих организаций</a:t>
            </a:r>
          </a:p>
          <a:p>
            <a:pPr marL="457200" indent="-457200" algn="l">
              <a:lnSpc>
                <a:spcPct val="150000"/>
              </a:lnSpc>
              <a:spcBef>
                <a:spcPts val="0"/>
              </a:spcBef>
              <a:buAutoNum type="arabicPeriod"/>
            </a:pPr>
            <a:r>
              <a:rPr lang="ru-RU" sz="2800" b="1" dirty="0">
                <a:latin typeface="Times New Roman" panose="02020603050405020304" pitchFamily="18" charset="0"/>
                <a:cs typeface="Times New Roman" panose="02020603050405020304" pitchFamily="18" charset="0"/>
              </a:rPr>
              <a:t>Налоговые льготы для участников благотворительной деятельности</a:t>
            </a:r>
            <a:endParaRPr lang="ru-RU"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17224533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86267" y="237068"/>
            <a:ext cx="11616266" cy="6231466"/>
          </a:xfrm>
        </p:spPr>
        <p:txBody>
          <a:bodyPr>
            <a:noAutofit/>
          </a:bodyPr>
          <a:lstStyle/>
          <a:p>
            <a:pPr marL="0" indent="0" algn="just" fontAlgn="t">
              <a:buNone/>
            </a:pPr>
            <a:r>
              <a:rPr lang="ru-RU" sz="2400" dirty="0">
                <a:latin typeface="Times New Roman" panose="02020603050405020304" pitchFamily="18" charset="0"/>
                <a:cs typeface="Times New Roman" panose="02020603050405020304" pitchFamily="18" charset="0"/>
              </a:rPr>
              <a:t>Как было отмечено выше, не вся прибыль НКО вправе облагаться </a:t>
            </a:r>
            <a:r>
              <a:rPr lang="ru-RU" sz="2400" dirty="0">
                <a:latin typeface="Times New Roman" panose="02020603050405020304" pitchFamily="18" charset="0"/>
                <a:cs typeface="Times New Roman" panose="02020603050405020304" pitchFamily="18" charset="0"/>
                <a:hlinkClick r:id="rId2"/>
              </a:rPr>
              <a:t>налогом</a:t>
            </a:r>
            <a:r>
              <a:rPr lang="ru-RU" sz="2400" dirty="0">
                <a:latin typeface="Times New Roman" panose="02020603050405020304" pitchFamily="18" charset="0"/>
                <a:cs typeface="Times New Roman" panose="02020603050405020304" pitchFamily="18" charset="0"/>
              </a:rPr>
              <a:t>. Правомерное уменьшение налоговой базы на прибыль может быть применено только при соблюдении ряда условий:</a:t>
            </a:r>
          </a:p>
          <a:p>
            <a:pPr algn="just" fontAlgn="t"/>
            <a:r>
              <a:rPr lang="ru-RU" sz="2400" dirty="0">
                <a:latin typeface="Times New Roman" panose="02020603050405020304" pitchFamily="18" charset="0"/>
                <a:cs typeface="Times New Roman" panose="02020603050405020304" pitchFamily="18" charset="0"/>
              </a:rPr>
              <a:t>Учет целевых и нецелевых поступлений в НКО должен вестись раздельно, только тогда целевая прибыль может быть исключена из налогообложения на основании льготы для некоммерческих организаций. Естественно, эти средства должны применяться исключительно по прямому назначению, что необходимо подтверждать отчетом.</a:t>
            </a:r>
          </a:p>
          <a:p>
            <a:pPr algn="just" fontAlgn="t"/>
            <a:r>
              <a:rPr lang="ru-RU" sz="2400" i="1" dirty="0">
                <a:latin typeface="Times New Roman" panose="02020603050405020304" pitchFamily="18" charset="0"/>
                <a:cs typeface="Times New Roman" panose="02020603050405020304" pitchFamily="18" charset="0"/>
              </a:rPr>
              <a:t>Нецелевые доходы необходимо учитывать в числе «прочих», это два типа поступлений:</a:t>
            </a:r>
          </a:p>
          <a:p>
            <a:pPr lvl="1" algn="just" fontAlgn="t"/>
            <a:r>
              <a:rPr lang="ru-RU" sz="2400" dirty="0">
                <a:latin typeface="Times New Roman" panose="02020603050405020304" pitchFamily="18" charset="0"/>
                <a:cs typeface="Times New Roman" panose="02020603050405020304" pitchFamily="18" charset="0"/>
              </a:rPr>
              <a:t>реализационные – доходы от выполнения работ, предоставления услуг (например, торговля брошюрами общества, продажа учебной литературы, организация семинаров, тренингов и пр.);</a:t>
            </a:r>
          </a:p>
          <a:p>
            <a:pPr lvl="1" algn="just" fontAlgn="t"/>
            <a:r>
              <a:rPr lang="ru-RU" sz="2400" dirty="0">
                <a:latin typeface="Times New Roman" panose="02020603050405020304" pitchFamily="18" charset="0"/>
                <a:cs typeface="Times New Roman" panose="02020603050405020304" pitchFamily="18" charset="0"/>
              </a:rPr>
              <a:t>внереализационные – те, источник которых не имеет прямой связи с деятельностью НКО, например, штрафы за неуплату членского взноса, пеня за его просрочку, проценты с банковского счета, деньги за сдаваемую в аренду недвижимость – собственность члена НКО и др.</a:t>
            </a:r>
          </a:p>
          <a:p>
            <a:pPr algn="just"/>
            <a:endParaRPr lang="ru-RU"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483362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592667" y="914400"/>
            <a:ext cx="11159065" cy="3183467"/>
          </a:xfrm>
        </p:spPr>
        <p:txBody>
          <a:bodyPr>
            <a:noAutofit/>
          </a:bodyPr>
          <a:lstStyle/>
          <a:p>
            <a:pPr algn="just"/>
            <a:r>
              <a:rPr lang="ru-RU" sz="2800" dirty="0">
                <a:latin typeface="Times New Roman" panose="02020603050405020304" pitchFamily="18" charset="0"/>
                <a:cs typeface="Times New Roman" panose="02020603050405020304" pitchFamily="18" charset="0"/>
              </a:rPr>
              <a:t>Ставка налога на прибыль для НКО такая же, как и для коммерческих структур: </a:t>
            </a:r>
            <a:r>
              <a:rPr lang="ru-RU" sz="2800" dirty="0">
                <a:solidFill>
                  <a:srgbClr val="FF0000"/>
                </a:solidFill>
                <a:latin typeface="Times New Roman" panose="02020603050405020304" pitchFamily="18" charset="0"/>
                <a:cs typeface="Times New Roman" panose="02020603050405020304" pitchFamily="18" charset="0"/>
              </a:rPr>
              <a:t>24%</a:t>
            </a:r>
            <a:r>
              <a:rPr lang="ru-RU" sz="2800" dirty="0">
                <a:latin typeface="Times New Roman" panose="02020603050405020304" pitchFamily="18" charset="0"/>
                <a:cs typeface="Times New Roman" panose="02020603050405020304" pitchFamily="18" charset="0"/>
              </a:rPr>
              <a:t>, </a:t>
            </a:r>
          </a:p>
          <a:p>
            <a:pPr algn="just"/>
            <a:r>
              <a:rPr lang="ru-RU" sz="2800" dirty="0">
                <a:solidFill>
                  <a:srgbClr val="FF0000"/>
                </a:solidFill>
                <a:latin typeface="Times New Roman" panose="02020603050405020304" pitchFamily="18" charset="0"/>
                <a:cs typeface="Times New Roman" panose="02020603050405020304" pitchFamily="18" charset="0"/>
              </a:rPr>
              <a:t>6,5%</a:t>
            </a:r>
            <a:r>
              <a:rPr lang="ru-RU" sz="2800" dirty="0">
                <a:latin typeface="Times New Roman" panose="02020603050405020304" pitchFamily="18" charset="0"/>
                <a:cs typeface="Times New Roman" panose="02020603050405020304" pitchFamily="18" charset="0"/>
              </a:rPr>
              <a:t> пойдет в федеральный бюджет, </a:t>
            </a:r>
          </a:p>
          <a:p>
            <a:pPr algn="just"/>
            <a:r>
              <a:rPr lang="ru-RU" sz="2800" dirty="0">
                <a:solidFill>
                  <a:srgbClr val="FF0000"/>
                </a:solidFill>
                <a:latin typeface="Times New Roman" panose="02020603050405020304" pitchFamily="18" charset="0"/>
                <a:cs typeface="Times New Roman" panose="02020603050405020304" pitchFamily="18" charset="0"/>
              </a:rPr>
              <a:t>17,5%</a:t>
            </a:r>
            <a:r>
              <a:rPr lang="ru-RU" sz="2800" dirty="0">
                <a:latin typeface="Times New Roman" panose="02020603050405020304" pitchFamily="18" charset="0"/>
                <a:cs typeface="Times New Roman" panose="02020603050405020304" pitchFamily="18" charset="0"/>
              </a:rPr>
              <a:t> – в бюджет того субъекта РФ, к которому принадлежит некоммерческая организация. Последняя часть может быть снижена по инициативе местных властей, в чей бюджет она предназначается.</a:t>
            </a:r>
          </a:p>
        </p:txBody>
      </p:sp>
    </p:spTree>
    <p:extLst>
      <p:ext uri="{BB962C8B-B14F-4D97-AF65-F5344CB8AC3E}">
        <p14:creationId xmlns:p14="http://schemas.microsoft.com/office/powerpoint/2010/main" val="102694041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62000" y="484632"/>
            <a:ext cx="10366248" cy="582168"/>
          </a:xfrm>
        </p:spPr>
        <p:txBody>
          <a:bodyPr>
            <a:noAutofit/>
          </a:bodyPr>
          <a:lstStyle/>
          <a:p>
            <a:r>
              <a:rPr lang="ru-RU" sz="2400" b="1" dirty="0">
                <a:latin typeface="Times New Roman" panose="02020603050405020304" pitchFamily="18" charset="0"/>
                <a:cs typeface="Times New Roman" panose="02020603050405020304" pitchFamily="18" charset="0"/>
              </a:rPr>
              <a:t>Специфика обложения некоммерческих структур НДС</a:t>
            </a:r>
            <a:br>
              <a:rPr lang="ru-RU" sz="2400" b="1" dirty="0">
                <a:latin typeface="Times New Roman" panose="02020603050405020304" pitchFamily="18" charset="0"/>
                <a:cs typeface="Times New Roman" panose="02020603050405020304" pitchFamily="18" charset="0"/>
              </a:rPr>
            </a:br>
            <a:endParaRPr lang="ru-RU" sz="2400" b="1" dirty="0">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a:xfrm>
            <a:off x="761999" y="1066800"/>
            <a:ext cx="11040533" cy="5232400"/>
          </a:xfrm>
        </p:spPr>
        <p:txBody>
          <a:bodyPr>
            <a:normAutofit/>
          </a:bodyPr>
          <a:lstStyle/>
          <a:p>
            <a:pPr marL="0" indent="0" fontAlgn="t">
              <a:lnSpc>
                <a:spcPct val="100000"/>
              </a:lnSpc>
              <a:spcBef>
                <a:spcPts val="0"/>
              </a:spcBef>
              <a:buNone/>
            </a:pPr>
            <a:r>
              <a:rPr lang="ru-RU" sz="2400" dirty="0">
                <a:latin typeface="Times New Roman" panose="02020603050405020304" pitchFamily="18" charset="0"/>
                <a:cs typeface="Times New Roman" panose="02020603050405020304" pitchFamily="18" charset="0"/>
              </a:rPr>
              <a:t>Если некоммерческая организация оказывает какие-то услуги или продает товар, ей не избежать уплаты </a:t>
            </a:r>
            <a:r>
              <a:rPr lang="ru-RU" sz="2400" u="sng" dirty="0">
                <a:latin typeface="Times New Roman" panose="02020603050405020304" pitchFamily="18" charset="0"/>
                <a:cs typeface="Times New Roman" panose="02020603050405020304" pitchFamily="18" charset="0"/>
                <a:hlinkClick r:id="rId2"/>
              </a:rPr>
              <a:t>налога на добавленную стоимость</a:t>
            </a:r>
            <a:r>
              <a:rPr lang="ru-RU" sz="2400" dirty="0">
                <a:latin typeface="Times New Roman" panose="02020603050405020304" pitchFamily="18" charset="0"/>
                <a:cs typeface="Times New Roman" panose="02020603050405020304" pitchFamily="18" charset="0"/>
              </a:rPr>
              <a:t>, если деятельность не подпадает под освобождение от него. Список льготных видов деятельности без НДС представлен в гл. 21 НК РФ. В нем фигурируют, например, такие занятия:</a:t>
            </a:r>
          </a:p>
          <a:p>
            <a:pPr fontAlgn="t">
              <a:lnSpc>
                <a:spcPct val="100000"/>
              </a:lnSpc>
              <a:spcBef>
                <a:spcPts val="0"/>
              </a:spcBef>
            </a:pPr>
            <a:r>
              <a:rPr lang="ru-RU" sz="2400" dirty="0">
                <a:latin typeface="Times New Roman" panose="02020603050405020304" pitchFamily="18" charset="0"/>
                <a:cs typeface="Times New Roman" panose="02020603050405020304" pitchFamily="18" charset="0"/>
              </a:rPr>
              <a:t>присмотр за пожилыми людьми в домах для престарелых;</a:t>
            </a:r>
          </a:p>
          <a:p>
            <a:pPr fontAlgn="t">
              <a:lnSpc>
                <a:spcPct val="100000"/>
              </a:lnSpc>
              <a:spcBef>
                <a:spcPts val="0"/>
              </a:spcBef>
            </a:pPr>
            <a:r>
              <a:rPr lang="ru-RU" sz="2400" dirty="0">
                <a:latin typeface="Times New Roman" panose="02020603050405020304" pitchFamily="18" charset="0"/>
                <a:cs typeface="Times New Roman" panose="02020603050405020304" pitchFamily="18" charset="0"/>
              </a:rPr>
              <a:t>работа в центрах соцзащиты;</a:t>
            </a:r>
          </a:p>
          <a:p>
            <a:pPr fontAlgn="t">
              <a:lnSpc>
                <a:spcPct val="100000"/>
              </a:lnSpc>
              <a:spcBef>
                <a:spcPts val="0"/>
              </a:spcBef>
            </a:pPr>
            <a:r>
              <a:rPr lang="ru-RU" sz="2400" dirty="0">
                <a:latin typeface="Times New Roman" panose="02020603050405020304" pitchFamily="18" charset="0"/>
                <a:cs typeface="Times New Roman" panose="02020603050405020304" pitchFamily="18" charset="0"/>
              </a:rPr>
              <a:t>занятия с детьми в бесплатных кружках;</a:t>
            </a:r>
          </a:p>
          <a:p>
            <a:pPr fontAlgn="t">
              <a:lnSpc>
                <a:spcPct val="100000"/>
              </a:lnSpc>
              <a:spcBef>
                <a:spcPts val="0"/>
              </a:spcBef>
            </a:pPr>
            <a:r>
              <a:rPr lang="ru-RU" sz="2400" dirty="0">
                <a:latin typeface="Times New Roman" panose="02020603050405020304" pitchFamily="18" charset="0"/>
                <a:cs typeface="Times New Roman" panose="02020603050405020304" pitchFamily="18" charset="0"/>
              </a:rPr>
              <a:t>врачебные услуги частных медиков;</a:t>
            </a:r>
          </a:p>
          <a:p>
            <a:pPr fontAlgn="t">
              <a:lnSpc>
                <a:spcPct val="100000"/>
              </a:lnSpc>
              <a:spcBef>
                <a:spcPts val="0"/>
              </a:spcBef>
            </a:pPr>
            <a:r>
              <a:rPr lang="ru-RU" sz="2400" dirty="0">
                <a:latin typeface="Times New Roman" panose="02020603050405020304" pitchFamily="18" charset="0"/>
                <a:cs typeface="Times New Roman" panose="02020603050405020304" pitchFamily="18" charset="0"/>
              </a:rPr>
              <a:t>продажа товаров, сделанных инвалидами (или организациями, где людей с ограниченными возможностями не меньше половины);</a:t>
            </a:r>
          </a:p>
          <a:p>
            <a:pPr fontAlgn="t">
              <a:lnSpc>
                <a:spcPct val="100000"/>
              </a:lnSpc>
              <a:spcBef>
                <a:spcPts val="0"/>
              </a:spcBef>
            </a:pPr>
            <a:r>
              <a:rPr lang="ru-RU" sz="2400" dirty="0">
                <a:latin typeface="Times New Roman" panose="02020603050405020304" pitchFamily="18" charset="0"/>
                <a:cs typeface="Times New Roman" panose="02020603050405020304" pitchFamily="18" charset="0"/>
              </a:rPr>
              <a:t>благотворительные культурные мероприятия и др.</a:t>
            </a:r>
          </a:p>
          <a:p>
            <a:pPr>
              <a:lnSpc>
                <a:spcPct val="100000"/>
              </a:lnSpc>
              <a:spcBef>
                <a:spcPts val="0"/>
              </a:spcBef>
            </a:pPr>
            <a:endParaRPr lang="ru-RU"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18472836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304799" y="474133"/>
            <a:ext cx="11311467" cy="5698067"/>
          </a:xfrm>
        </p:spPr>
        <p:txBody>
          <a:bodyPr>
            <a:normAutofit/>
          </a:bodyPr>
          <a:lstStyle/>
          <a:p>
            <a:pPr marL="0" indent="0" fontAlgn="t">
              <a:lnSpc>
                <a:spcPct val="100000"/>
              </a:lnSpc>
              <a:spcBef>
                <a:spcPts val="0"/>
              </a:spcBef>
              <a:buNone/>
            </a:pPr>
            <a:r>
              <a:rPr lang="ru-RU" sz="2800" b="1" dirty="0">
                <a:latin typeface="Times New Roman" panose="02020603050405020304" pitchFamily="18" charset="0"/>
                <a:cs typeface="Times New Roman" panose="02020603050405020304" pitchFamily="18" charset="0"/>
              </a:rPr>
              <a:t>Требования к видам деятельности НКО для освобождения от НДС:</a:t>
            </a:r>
            <a:endParaRPr lang="ru-RU" sz="2800" dirty="0">
              <a:latin typeface="Times New Roman" panose="02020603050405020304" pitchFamily="18" charset="0"/>
              <a:cs typeface="Times New Roman" panose="02020603050405020304" pitchFamily="18" charset="0"/>
            </a:endParaRPr>
          </a:p>
          <a:p>
            <a:pPr fontAlgn="t">
              <a:lnSpc>
                <a:spcPct val="100000"/>
              </a:lnSpc>
              <a:spcBef>
                <a:spcPts val="0"/>
              </a:spcBef>
            </a:pPr>
            <a:r>
              <a:rPr lang="ru-RU" sz="2800" dirty="0">
                <a:latin typeface="Times New Roman" panose="02020603050405020304" pitchFamily="18" charset="0"/>
                <a:cs typeface="Times New Roman" panose="02020603050405020304" pitchFamily="18" charset="0"/>
              </a:rPr>
              <a:t>социальная значимость как основная цель по гл. 25 НК РФ – это главное условие;</a:t>
            </a:r>
          </a:p>
          <a:p>
            <a:pPr fontAlgn="t">
              <a:lnSpc>
                <a:spcPct val="100000"/>
              </a:lnSpc>
              <a:spcBef>
                <a:spcPts val="0"/>
              </a:spcBef>
            </a:pPr>
            <a:r>
              <a:rPr lang="ru-RU" sz="2800" dirty="0">
                <a:latin typeface="Times New Roman" panose="02020603050405020304" pitchFamily="18" charset="0"/>
                <a:cs typeface="Times New Roman" panose="02020603050405020304" pitchFamily="18" charset="0"/>
              </a:rPr>
              <a:t>лицензия на право занятия этим видом деятельности;</a:t>
            </a:r>
          </a:p>
          <a:p>
            <a:pPr fontAlgn="t">
              <a:lnSpc>
                <a:spcPct val="100000"/>
              </a:lnSpc>
              <a:spcBef>
                <a:spcPts val="0"/>
              </a:spcBef>
            </a:pPr>
            <a:r>
              <a:rPr lang="ru-RU" sz="2800" dirty="0">
                <a:latin typeface="Times New Roman" panose="02020603050405020304" pitchFamily="18" charset="0"/>
                <a:cs typeface="Times New Roman" panose="02020603050405020304" pitchFamily="18" charset="0"/>
              </a:rPr>
              <a:t>оказываемая услуга должна соответствовать определенным требованиям (чаще всего это условия времени и места).</a:t>
            </a:r>
          </a:p>
          <a:p>
            <a:pPr marL="0" indent="0" fontAlgn="t">
              <a:lnSpc>
                <a:spcPct val="100000"/>
              </a:lnSpc>
              <a:spcBef>
                <a:spcPts val="0"/>
              </a:spcBef>
              <a:buNone/>
            </a:pPr>
            <a:r>
              <a:rPr lang="ru-RU" sz="2800" i="1" dirty="0">
                <a:latin typeface="Times New Roman" panose="02020603050405020304" pitchFamily="18" charset="0"/>
                <a:cs typeface="Times New Roman" panose="02020603050405020304" pitchFamily="18" charset="0"/>
              </a:rPr>
              <a:t>В случае уплаты НДС рассчитывается по тем же принципам, что и для коммерческих организаций.</a:t>
            </a:r>
          </a:p>
          <a:p>
            <a:pPr>
              <a:lnSpc>
                <a:spcPct val="100000"/>
              </a:lnSpc>
              <a:spcBef>
                <a:spcPts val="0"/>
              </a:spcBef>
            </a:pPr>
            <a:endParaRPr lang="ru-RU"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82426338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389466" y="135467"/>
            <a:ext cx="11328401" cy="6722533"/>
          </a:xfrm>
        </p:spPr>
        <p:txBody>
          <a:bodyPr>
            <a:noAutofit/>
          </a:bodyPr>
          <a:lstStyle/>
          <a:p>
            <a:pPr marL="0" indent="0" algn="just" fontAlgn="t">
              <a:lnSpc>
                <a:spcPct val="100000"/>
              </a:lnSpc>
              <a:spcBef>
                <a:spcPts val="0"/>
              </a:spcBef>
              <a:buNone/>
            </a:pPr>
            <a:r>
              <a:rPr lang="ru-RU" sz="2400" b="1" i="1" dirty="0">
                <a:latin typeface="Times New Roman" panose="02020603050405020304" pitchFamily="18" charset="0"/>
                <a:cs typeface="Times New Roman" panose="02020603050405020304" pitchFamily="18" charset="0"/>
              </a:rPr>
              <a:t>Другие федеральные налоги для НКО</a:t>
            </a:r>
          </a:p>
          <a:p>
            <a:pPr algn="just" fontAlgn="t">
              <a:lnSpc>
                <a:spcPct val="100000"/>
              </a:lnSpc>
              <a:spcBef>
                <a:spcPts val="0"/>
              </a:spcBef>
            </a:pPr>
            <a:r>
              <a:rPr lang="ru-RU" sz="2400" dirty="0">
                <a:latin typeface="Times New Roman" panose="02020603050405020304" pitchFamily="18" charset="0"/>
                <a:cs typeface="Times New Roman" panose="02020603050405020304" pitchFamily="18" charset="0"/>
              </a:rPr>
              <a:t>Кроме главных фискальных отчислений (налога на прибыль и НДС), некоммерческие организации платят и другие налоги и сборы:</a:t>
            </a:r>
          </a:p>
          <a:p>
            <a:pPr algn="just" fontAlgn="t">
              <a:lnSpc>
                <a:spcPct val="100000"/>
              </a:lnSpc>
              <a:spcBef>
                <a:spcPts val="0"/>
              </a:spcBef>
            </a:pPr>
            <a:r>
              <a:rPr lang="ru-RU" sz="2400" b="1" dirty="0">
                <a:latin typeface="Times New Roman" panose="02020603050405020304" pitchFamily="18" charset="0"/>
                <a:cs typeface="Times New Roman" panose="02020603050405020304" pitchFamily="18" charset="0"/>
              </a:rPr>
              <a:t>Госпошлина.</a:t>
            </a:r>
            <a:r>
              <a:rPr lang="ru-RU" sz="2400" dirty="0">
                <a:latin typeface="Times New Roman" panose="02020603050405020304" pitchFamily="18" charset="0"/>
                <a:cs typeface="Times New Roman" panose="02020603050405020304" pitchFamily="18" charset="0"/>
              </a:rPr>
              <a:t> Если НКО обращаются к государственным структурам для совершения правовых действий, они платят пошлину наравне с другими физическими или </a:t>
            </a:r>
            <a:r>
              <a:rPr lang="ru-RU" sz="2400" dirty="0" err="1">
                <a:latin typeface="Times New Roman" panose="02020603050405020304" pitchFamily="18" charset="0"/>
                <a:cs typeface="Times New Roman" panose="02020603050405020304" pitchFamily="18" charset="0"/>
              </a:rPr>
              <a:t>юрлицами</a:t>
            </a:r>
            <a:r>
              <a:rPr lang="ru-RU" sz="2400" dirty="0">
                <a:latin typeface="Times New Roman" panose="02020603050405020304" pitchFamily="18" charset="0"/>
                <a:cs typeface="Times New Roman" panose="02020603050405020304" pitchFamily="18" charset="0"/>
              </a:rPr>
              <a:t>. Отдельные НКО и виды их деятельности могут быть освобождены от госпошлины, а именно:</a:t>
            </a:r>
          </a:p>
          <a:p>
            <a:pPr lvl="1" algn="just" fontAlgn="t">
              <a:lnSpc>
                <a:spcPct val="100000"/>
              </a:lnSpc>
              <a:spcBef>
                <a:spcPts val="0"/>
              </a:spcBef>
              <a:spcAft>
                <a:spcPts val="0"/>
              </a:spcAft>
            </a:pPr>
            <a:r>
              <a:rPr lang="ru-RU" sz="2400" dirty="0">
                <a:latin typeface="Times New Roman" panose="02020603050405020304" pitchFamily="18" charset="0"/>
                <a:cs typeface="Times New Roman" panose="02020603050405020304" pitchFamily="18" charset="0"/>
              </a:rPr>
              <a:t>финансируемые федеральным бюджетом – логично, ведь пошлина все равно направляется туда;</a:t>
            </a:r>
          </a:p>
          <a:p>
            <a:pPr lvl="1" algn="just" fontAlgn="t">
              <a:lnSpc>
                <a:spcPct val="100000"/>
              </a:lnSpc>
              <a:spcBef>
                <a:spcPts val="0"/>
              </a:spcBef>
              <a:spcAft>
                <a:spcPts val="0"/>
              </a:spcAft>
            </a:pPr>
            <a:r>
              <a:rPr lang="ru-RU" sz="2400" dirty="0">
                <a:latin typeface="Times New Roman" panose="02020603050405020304" pitchFamily="18" charset="0"/>
                <a:cs typeface="Times New Roman" panose="02020603050405020304" pitchFamily="18" charset="0"/>
              </a:rPr>
              <a:t>государственные и муниципальные хранилища культурных ценностей (архивы, музеи, галереи, выставочные залы, библиотеки и др.) – они могут не платить госпошлину за вывоз ценностей;</a:t>
            </a:r>
          </a:p>
          <a:p>
            <a:pPr lvl="1" algn="just" fontAlgn="t">
              <a:lnSpc>
                <a:spcPct val="100000"/>
              </a:lnSpc>
              <a:spcBef>
                <a:spcPts val="0"/>
              </a:spcBef>
              <a:spcAft>
                <a:spcPts val="0"/>
              </a:spcAft>
            </a:pPr>
            <a:r>
              <a:rPr lang="ru-RU" sz="2400" dirty="0">
                <a:latin typeface="Times New Roman" panose="02020603050405020304" pitchFamily="18" charset="0"/>
                <a:cs typeface="Times New Roman" panose="02020603050405020304" pitchFamily="18" charset="0"/>
              </a:rPr>
              <a:t>НКО инвалидов – для них упраздняются госпошлины в судах и у нотариусов;</a:t>
            </a:r>
          </a:p>
          <a:p>
            <a:pPr lvl="1" algn="just" fontAlgn="t">
              <a:lnSpc>
                <a:spcPct val="100000"/>
              </a:lnSpc>
              <a:spcBef>
                <a:spcPts val="0"/>
              </a:spcBef>
              <a:spcAft>
                <a:spcPts val="0"/>
              </a:spcAft>
            </a:pPr>
            <a:r>
              <a:rPr lang="ru-RU" sz="2400" dirty="0" err="1">
                <a:latin typeface="Times New Roman" panose="02020603050405020304" pitchFamily="18" charset="0"/>
                <a:cs typeface="Times New Roman" panose="02020603050405020304" pitchFamily="18" charset="0"/>
              </a:rPr>
              <a:t>спецзаведения</a:t>
            </a:r>
            <a:r>
              <a:rPr lang="ru-RU" sz="2400" dirty="0">
                <a:latin typeface="Times New Roman" panose="02020603050405020304" pitchFamily="18" charset="0"/>
                <a:cs typeface="Times New Roman" panose="02020603050405020304" pitchFamily="18" charset="0"/>
              </a:rPr>
              <a:t> для детей с общественно-опасным поведением – им разрешают не платить пошлину на взыскание родительской задолженности;</a:t>
            </a:r>
          </a:p>
          <a:p>
            <a:pPr algn="just" fontAlgn="t">
              <a:lnSpc>
                <a:spcPct val="100000"/>
              </a:lnSpc>
              <a:spcBef>
                <a:spcPts val="0"/>
              </a:spcBef>
            </a:pPr>
            <a:r>
              <a:rPr lang="ru-RU" sz="2400" b="1" dirty="0">
                <a:latin typeface="Times New Roman" panose="02020603050405020304" pitchFamily="18" charset="0"/>
                <a:cs typeface="Times New Roman" panose="02020603050405020304" pitchFamily="18" charset="0"/>
              </a:rPr>
              <a:t>Таможенная пошлина.</a:t>
            </a:r>
            <a:r>
              <a:rPr lang="ru-RU" sz="2400" dirty="0">
                <a:latin typeface="Times New Roman" panose="02020603050405020304" pitchFamily="18" charset="0"/>
                <a:cs typeface="Times New Roman" panose="02020603050405020304" pitchFamily="18" charset="0"/>
              </a:rPr>
              <a:t> А вот этот платеж «не смотрит на лица», а исключительно на товары, поэтому от нее не освобождают на основании статуса НКО, а только если товары входят в соответствующий перечень.</a:t>
            </a:r>
          </a:p>
          <a:p>
            <a:pPr algn="just">
              <a:lnSpc>
                <a:spcPct val="100000"/>
              </a:lnSpc>
              <a:spcBef>
                <a:spcPts val="0"/>
              </a:spcBef>
            </a:pPr>
            <a:endParaRPr lang="ru-RU"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38464825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91067" y="660399"/>
            <a:ext cx="11345333" cy="5825067"/>
          </a:xfrm>
        </p:spPr>
        <p:txBody>
          <a:bodyPr>
            <a:noAutofit/>
          </a:bodyPr>
          <a:lstStyle/>
          <a:p>
            <a:pPr marL="0" indent="0" algn="just" fontAlgn="t">
              <a:buNone/>
            </a:pPr>
            <a:r>
              <a:rPr lang="ru-RU" sz="2800" b="1" dirty="0">
                <a:latin typeface="Times New Roman" panose="02020603050405020304" pitchFamily="18" charset="0"/>
                <a:cs typeface="Times New Roman" panose="02020603050405020304" pitchFamily="18" charset="0"/>
              </a:rPr>
              <a:t>Региональное налогообложение НКО</a:t>
            </a:r>
          </a:p>
          <a:p>
            <a:pPr algn="just" fontAlgn="t"/>
            <a:r>
              <a:rPr lang="ru-RU" sz="2800" dirty="0">
                <a:latin typeface="Times New Roman" panose="02020603050405020304" pitchFamily="18" charset="0"/>
                <a:cs typeface="Times New Roman" panose="02020603050405020304" pitchFamily="18" charset="0"/>
              </a:rPr>
              <a:t>Местные власти устанавливают порядок такого налогообложения и ставки, а также льготы, в том числе и для некоммерческих организаций.</a:t>
            </a:r>
          </a:p>
          <a:p>
            <a:pPr algn="just" fontAlgn="t"/>
            <a:r>
              <a:rPr lang="ru-RU" sz="2800" dirty="0">
                <a:latin typeface="Times New Roman" panose="02020603050405020304" pitchFamily="18" charset="0"/>
                <a:cs typeface="Times New Roman" panose="02020603050405020304" pitchFamily="18" charset="0"/>
              </a:rPr>
              <a:t>Налог на имущество</a:t>
            </a:r>
          </a:p>
          <a:p>
            <a:pPr algn="just" fontAlgn="t"/>
            <a:r>
              <a:rPr lang="ru-RU" sz="2800" dirty="0">
                <a:latin typeface="Times New Roman" panose="02020603050405020304" pitchFamily="18" charset="0"/>
                <a:cs typeface="Times New Roman" panose="02020603050405020304" pitchFamily="18" charset="0"/>
              </a:rPr>
              <a:t>Даже если организация имеет льготу на этот налог, она все равно обязана отчитываться перед контролирующими органами в налоговой декларации. Основанием для учета выступает остаточная стоимость фондов по данным в </a:t>
            </a:r>
            <a:r>
              <a:rPr lang="ru-RU" sz="2800" dirty="0" err="1">
                <a:latin typeface="Times New Roman" panose="02020603050405020304" pitchFamily="18" charset="0"/>
                <a:cs typeface="Times New Roman" panose="02020603050405020304" pitchFamily="18" charset="0"/>
              </a:rPr>
              <a:t>бухотчетности</a:t>
            </a:r>
            <a:r>
              <a:rPr lang="ru-RU" sz="2800" dirty="0">
                <a:latin typeface="Times New Roman" panose="02020603050405020304" pitchFamily="18" charset="0"/>
                <a:cs typeface="Times New Roman" panose="02020603050405020304" pitchFamily="18" charset="0"/>
              </a:rPr>
              <a:t>. Общепринятая ставка данного налога – 2,2%, если региональная власть не сочтет нужным ее снизить, на что она имеет право. </a:t>
            </a:r>
          </a:p>
          <a:p>
            <a:pPr algn="just" fontAlgn="t"/>
            <a:r>
              <a:rPr lang="ru-RU" sz="2800" dirty="0">
                <a:latin typeface="Times New Roman" panose="02020603050405020304" pitchFamily="18" charset="0"/>
                <a:cs typeface="Times New Roman" panose="02020603050405020304" pitchFamily="18" charset="0"/>
              </a:rPr>
              <a:t>Также у местных структур есть власть расширять список некоммерческих организаций, признаваемых льготниками.</a:t>
            </a:r>
          </a:p>
          <a:p>
            <a:pPr algn="just"/>
            <a:endParaRPr lang="ru-RU"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03773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558799" y="220132"/>
            <a:ext cx="11209867" cy="5952067"/>
          </a:xfrm>
        </p:spPr>
        <p:txBody>
          <a:bodyPr>
            <a:noAutofit/>
          </a:bodyPr>
          <a:lstStyle/>
          <a:p>
            <a:pPr marL="0" indent="0" algn="just" fontAlgn="t">
              <a:buNone/>
            </a:pPr>
            <a:r>
              <a:rPr lang="ru-RU" sz="2800" dirty="0">
                <a:latin typeface="Times New Roman" panose="02020603050405020304" pitchFamily="18" charset="0"/>
                <a:cs typeface="Times New Roman" panose="02020603050405020304" pitchFamily="18" charset="0"/>
              </a:rPr>
              <a:t>Для НКО разных типов порядок взыскания </a:t>
            </a:r>
            <a:r>
              <a:rPr lang="ru-RU" sz="2800" u="sng" dirty="0">
                <a:latin typeface="Times New Roman" panose="02020603050405020304" pitchFamily="18" charset="0"/>
                <a:cs typeface="Times New Roman" panose="02020603050405020304" pitchFamily="18" charset="0"/>
                <a:hlinkClick r:id="rId2"/>
              </a:rPr>
              <a:t>налога на имущество</a:t>
            </a:r>
            <a:r>
              <a:rPr lang="ru-RU" sz="2800" dirty="0">
                <a:latin typeface="Times New Roman" panose="02020603050405020304" pitchFamily="18" charset="0"/>
                <a:cs typeface="Times New Roman" panose="02020603050405020304" pitchFamily="18" charset="0"/>
              </a:rPr>
              <a:t> и льгот на него отличается:</a:t>
            </a:r>
          </a:p>
          <a:p>
            <a:pPr marL="0" indent="0" algn="just" fontAlgn="t">
              <a:buNone/>
            </a:pPr>
            <a:r>
              <a:rPr lang="ru-RU" sz="2800" dirty="0">
                <a:latin typeface="Times New Roman" panose="02020603050405020304" pitchFamily="18" charset="0"/>
                <a:cs typeface="Times New Roman" panose="02020603050405020304" pitchFamily="18" charset="0"/>
              </a:rPr>
              <a:t>Безусловные бессрочные льготы по этому налогу на основании закона предусматриваются для ряда НКО, таких как:</a:t>
            </a:r>
          </a:p>
          <a:p>
            <a:pPr lvl="1" algn="just" fontAlgn="t"/>
            <a:r>
              <a:rPr lang="ru-RU" sz="2800" dirty="0">
                <a:latin typeface="Times New Roman" panose="02020603050405020304" pitchFamily="18" charset="0"/>
                <a:cs typeface="Times New Roman" panose="02020603050405020304" pitchFamily="18" charset="0"/>
              </a:rPr>
              <a:t>организации религиозного характера и обслуживающие их;</a:t>
            </a:r>
          </a:p>
          <a:p>
            <a:pPr lvl="1" algn="just" fontAlgn="t"/>
            <a:r>
              <a:rPr lang="ru-RU" sz="2800" dirty="0">
                <a:latin typeface="Times New Roman" panose="02020603050405020304" pitchFamily="18" charset="0"/>
                <a:cs typeface="Times New Roman" panose="02020603050405020304" pitchFamily="18" charset="0"/>
              </a:rPr>
              <a:t>научные госструктуры;</a:t>
            </a:r>
          </a:p>
          <a:p>
            <a:pPr lvl="1" algn="just" fontAlgn="t"/>
            <a:r>
              <a:rPr lang="ru-RU" sz="2800" dirty="0">
                <a:latin typeface="Times New Roman" panose="02020603050405020304" pitchFamily="18" charset="0"/>
                <a:cs typeface="Times New Roman" panose="02020603050405020304" pitchFamily="18" charset="0"/>
              </a:rPr>
              <a:t>уголовно-исполнительные ведомства;</a:t>
            </a:r>
          </a:p>
          <a:p>
            <a:pPr lvl="1" algn="just" fontAlgn="t"/>
            <a:r>
              <a:rPr lang="ru-RU" sz="2800" dirty="0">
                <a:latin typeface="Times New Roman" panose="02020603050405020304" pitchFamily="18" charset="0"/>
                <a:cs typeface="Times New Roman" panose="02020603050405020304" pitchFamily="18" charset="0"/>
              </a:rPr>
              <a:t>организации-собственники культурных и исторических памятников.</a:t>
            </a:r>
          </a:p>
          <a:p>
            <a:pPr marL="0" indent="0" algn="just" fontAlgn="t">
              <a:buNone/>
            </a:pPr>
            <a:r>
              <a:rPr lang="ru-RU" sz="2800" dirty="0">
                <a:latin typeface="Times New Roman" panose="02020603050405020304" pitchFamily="18" charset="0"/>
                <a:cs typeface="Times New Roman" panose="02020603050405020304" pitchFamily="18" charset="0"/>
              </a:rPr>
              <a:t>Льготы по налогу на имущество предоставляются НКО, в членстве которого инвалиды составляют более 50% (один тип льгот) или 80%.</a:t>
            </a:r>
          </a:p>
          <a:p>
            <a:pPr marL="0" indent="0" algn="just" fontAlgn="t">
              <a:buNone/>
            </a:pPr>
            <a:r>
              <a:rPr lang="ru-RU" sz="2800" dirty="0">
                <a:latin typeface="Times New Roman" panose="02020603050405020304" pitchFamily="18" charset="0"/>
                <a:cs typeface="Times New Roman" panose="02020603050405020304" pitchFamily="18" charset="0"/>
              </a:rPr>
              <a:t>Автономные НКО, разные фонды, кроме общественных, а также некоммерческие партнерства не получают льгот по налогу на имущество.</a:t>
            </a:r>
          </a:p>
          <a:p>
            <a:pPr algn="just"/>
            <a:endParaRPr lang="ru-RU"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63824070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29581" y="592667"/>
            <a:ext cx="11071351" cy="5528733"/>
          </a:xfrm>
        </p:spPr>
        <p:txBody>
          <a:bodyPr>
            <a:normAutofit/>
          </a:bodyPr>
          <a:lstStyle/>
          <a:p>
            <a:pPr marL="0" indent="0" algn="just" fontAlgn="t">
              <a:buNone/>
            </a:pPr>
            <a:r>
              <a:rPr lang="ru-RU" sz="2800" b="1" dirty="0">
                <a:latin typeface="Times New Roman" panose="02020603050405020304" pitchFamily="18" charset="0"/>
                <a:cs typeface="Times New Roman" panose="02020603050405020304" pitchFamily="18" charset="0"/>
              </a:rPr>
              <a:t>Налог на землю</a:t>
            </a:r>
          </a:p>
          <a:p>
            <a:pPr algn="just" fontAlgn="t"/>
            <a:r>
              <a:rPr lang="ru-RU" sz="2800" dirty="0">
                <a:latin typeface="Times New Roman" panose="02020603050405020304" pitchFamily="18" charset="0"/>
                <a:cs typeface="Times New Roman" panose="02020603050405020304" pitchFamily="18" charset="0"/>
              </a:rPr>
              <a:t>Если у НКО есть в собственности, бессрочном пользовании или в наследстве земельные участки, для них обязателен к уплате земельный налог. Он составляет 1,5 % от кадастровой стоимости земельного участка. Некоторые НКО полностью освобождены от этого налога:</a:t>
            </a:r>
          </a:p>
          <a:p>
            <a:pPr algn="just" fontAlgn="t"/>
            <a:r>
              <a:rPr lang="ru-RU" sz="2800" dirty="0">
                <a:latin typeface="Times New Roman" panose="02020603050405020304" pitchFamily="18" charset="0"/>
                <a:cs typeface="Times New Roman" panose="02020603050405020304" pitchFamily="18" charset="0"/>
              </a:rPr>
              <a:t>общества инвалидов в составе не менее 80% (если участок в собственности исключительно у них);</a:t>
            </a:r>
          </a:p>
          <a:p>
            <a:pPr algn="just" fontAlgn="t"/>
            <a:r>
              <a:rPr lang="ru-RU" sz="2800" dirty="0">
                <a:latin typeface="Times New Roman" panose="02020603050405020304" pitchFamily="18" charset="0"/>
                <a:cs typeface="Times New Roman" panose="02020603050405020304" pitchFamily="18" charset="0"/>
              </a:rPr>
              <a:t>уголовно-исполнительная система Минюста РФ;</a:t>
            </a:r>
          </a:p>
          <a:p>
            <a:pPr algn="just" fontAlgn="t"/>
            <a:r>
              <a:rPr lang="ru-RU" sz="2800" dirty="0">
                <a:latin typeface="Times New Roman" panose="02020603050405020304" pitchFamily="18" charset="0"/>
                <a:cs typeface="Times New Roman" panose="02020603050405020304" pitchFamily="18" charset="0"/>
              </a:rPr>
              <a:t>религиозные структуры.</a:t>
            </a:r>
          </a:p>
          <a:p>
            <a:pPr algn="just"/>
            <a:endParaRPr lang="ru-RU"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97604499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74133" y="457200"/>
            <a:ext cx="11480800" cy="5715000"/>
          </a:xfrm>
        </p:spPr>
        <p:txBody>
          <a:bodyPr>
            <a:normAutofit/>
          </a:bodyPr>
          <a:lstStyle/>
          <a:p>
            <a:pPr marL="0" indent="0" algn="just" fontAlgn="t">
              <a:buNone/>
            </a:pPr>
            <a:r>
              <a:rPr lang="ru-RU" sz="2400" b="1" dirty="0">
                <a:latin typeface="Times New Roman" panose="02020603050405020304" pitchFamily="18" charset="0"/>
                <a:cs typeface="Times New Roman" panose="02020603050405020304" pitchFamily="18" charset="0"/>
              </a:rPr>
              <a:t>Общий режим или УСН</a:t>
            </a:r>
          </a:p>
          <a:p>
            <a:pPr algn="just" fontAlgn="t"/>
            <a:r>
              <a:rPr lang="ru-RU" sz="2400" dirty="0">
                <a:latin typeface="Times New Roman" panose="02020603050405020304" pitchFamily="18" charset="0"/>
                <a:cs typeface="Times New Roman" panose="02020603050405020304" pitchFamily="18" charset="0"/>
              </a:rPr>
              <a:t>НКО имеет право выбора, находиться ли им на общей системе налогообложения или перейти на «упрощенку». НКО – плательщики </a:t>
            </a:r>
            <a:r>
              <a:rPr lang="ru-RU" sz="2400" u="sng" dirty="0">
                <a:latin typeface="Times New Roman" panose="02020603050405020304" pitchFamily="18" charset="0"/>
                <a:cs typeface="Times New Roman" panose="02020603050405020304" pitchFamily="18" charset="0"/>
                <a:hlinkClick r:id="rId2"/>
              </a:rPr>
              <a:t>УСН</a:t>
            </a:r>
            <a:r>
              <a:rPr lang="ru-RU" sz="2400" dirty="0">
                <a:latin typeface="Times New Roman" panose="02020603050405020304" pitchFamily="18" charset="0"/>
                <a:cs typeface="Times New Roman" panose="02020603050405020304" pitchFamily="18" charset="0"/>
              </a:rPr>
              <a:t> ограничиваются единым налогом, не оплачивая:</a:t>
            </a:r>
          </a:p>
          <a:p>
            <a:pPr algn="just" fontAlgn="t"/>
            <a:r>
              <a:rPr lang="ru-RU" sz="2400" dirty="0">
                <a:latin typeface="Times New Roman" panose="02020603050405020304" pitchFamily="18" charset="0"/>
                <a:cs typeface="Times New Roman" panose="02020603050405020304" pitchFamily="18" charset="0"/>
              </a:rPr>
              <a:t>налог на прибыль;</a:t>
            </a:r>
          </a:p>
          <a:p>
            <a:pPr algn="just" fontAlgn="t"/>
            <a:r>
              <a:rPr lang="ru-RU" sz="2400" dirty="0">
                <a:latin typeface="Times New Roman" panose="02020603050405020304" pitchFamily="18" charset="0"/>
                <a:cs typeface="Times New Roman" panose="02020603050405020304" pitchFamily="18" charset="0"/>
              </a:rPr>
              <a:t>налог на имущество;</a:t>
            </a:r>
          </a:p>
          <a:p>
            <a:pPr algn="just" fontAlgn="t"/>
            <a:r>
              <a:rPr lang="ru-RU" sz="2400" u="sng" dirty="0">
                <a:latin typeface="Times New Roman" panose="02020603050405020304" pitchFamily="18" charset="0"/>
                <a:cs typeface="Times New Roman" panose="02020603050405020304" pitchFamily="18" charset="0"/>
                <a:hlinkClick r:id="rId3"/>
              </a:rPr>
              <a:t>НДС</a:t>
            </a:r>
            <a:r>
              <a:rPr lang="ru-RU" sz="2400" dirty="0">
                <a:latin typeface="Times New Roman" panose="02020603050405020304" pitchFamily="18" charset="0"/>
                <a:cs typeface="Times New Roman" panose="02020603050405020304" pitchFamily="18" charset="0"/>
              </a:rPr>
              <a:t>.</a:t>
            </a:r>
          </a:p>
          <a:p>
            <a:pPr algn="just" fontAlgn="t"/>
            <a:r>
              <a:rPr lang="ru-RU" sz="2400" dirty="0">
                <a:latin typeface="Times New Roman" panose="02020603050405020304" pitchFamily="18" charset="0"/>
                <a:cs typeface="Times New Roman" panose="02020603050405020304" pitchFamily="18" charset="0"/>
              </a:rPr>
              <a:t>Как известно, для применения УСН существует лимит доходов в 45 млн руб. за последние 9 месяцев работы. Для некоммерческих организаций в эту сумму не считают поступления на целевые нужды (гранты, пожертвования, субсидии, взносы учредителей и членов и т.п.).</a:t>
            </a:r>
          </a:p>
          <a:p>
            <a:pPr algn="just"/>
            <a:endParaRPr lang="ru-RU"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97876735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69848" y="270933"/>
            <a:ext cx="10058400" cy="897467"/>
          </a:xfrm>
        </p:spPr>
        <p:txBody>
          <a:bodyPr>
            <a:normAutofit/>
          </a:bodyPr>
          <a:lstStyle/>
          <a:p>
            <a:r>
              <a:rPr lang="ru-RU" b="1" dirty="0">
                <a:latin typeface="Times New Roman" panose="02020603050405020304" pitchFamily="18" charset="0"/>
                <a:cs typeface="Times New Roman" panose="02020603050405020304" pitchFamily="18" charset="0"/>
              </a:rPr>
              <a:t>1. Классификация налогов</a:t>
            </a:r>
            <a:endParaRPr lang="ru-RU" dirty="0"/>
          </a:p>
        </p:txBody>
      </p:sp>
      <p:sp>
        <p:nvSpPr>
          <p:cNvPr id="3" name="Объект 2"/>
          <p:cNvSpPr>
            <a:spLocks noGrp="1"/>
          </p:cNvSpPr>
          <p:nvPr>
            <p:ph idx="1"/>
          </p:nvPr>
        </p:nvSpPr>
        <p:spPr>
          <a:xfrm>
            <a:off x="1069847" y="1016000"/>
            <a:ext cx="10529485" cy="5054600"/>
          </a:xfrm>
        </p:spPr>
        <p:txBody>
          <a:bodyPr>
            <a:normAutofit/>
          </a:bodyPr>
          <a:lstStyle/>
          <a:p>
            <a:pPr marL="0" indent="0" algn="just">
              <a:lnSpc>
                <a:spcPct val="100000"/>
              </a:lnSpc>
              <a:spcBef>
                <a:spcPts val="0"/>
              </a:spcBef>
              <a:buNone/>
            </a:pPr>
            <a:r>
              <a:rPr lang="ru-RU" sz="3200" dirty="0">
                <a:latin typeface="Times New Roman" panose="02020603050405020304" pitchFamily="18" charset="0"/>
                <a:cs typeface="Times New Roman" panose="02020603050405020304" pitchFamily="18" charset="0"/>
              </a:rPr>
              <a:t>Согласно части первой Налогового Кодекса РФ, все налоги и сборы, действующие на территории Российской Федерации, делятся на три группы:</a:t>
            </a:r>
          </a:p>
          <a:p>
            <a:pPr marL="0" indent="0" algn="just">
              <a:lnSpc>
                <a:spcPct val="100000"/>
              </a:lnSpc>
              <a:spcBef>
                <a:spcPts val="0"/>
              </a:spcBef>
              <a:buNone/>
            </a:pPr>
            <a:r>
              <a:rPr lang="ru-RU" sz="3200" dirty="0">
                <a:latin typeface="Times New Roman" panose="02020603050405020304" pitchFamily="18" charset="0"/>
                <a:cs typeface="Times New Roman" panose="02020603050405020304" pitchFamily="18" charset="0"/>
              </a:rPr>
              <a:t>• федеральные налоги и сборы,</a:t>
            </a:r>
          </a:p>
          <a:p>
            <a:pPr marL="0" indent="0" algn="just">
              <a:lnSpc>
                <a:spcPct val="100000"/>
              </a:lnSpc>
              <a:spcBef>
                <a:spcPts val="0"/>
              </a:spcBef>
              <a:buNone/>
            </a:pPr>
            <a:r>
              <a:rPr lang="ru-RU" sz="3200" dirty="0">
                <a:latin typeface="Times New Roman" panose="02020603050405020304" pitchFamily="18" charset="0"/>
                <a:cs typeface="Times New Roman" panose="02020603050405020304" pitchFamily="18" charset="0"/>
              </a:rPr>
              <a:t>• налоги и сборы субъектов Российской Федерации (региональные  налоги и сборы),</a:t>
            </a:r>
          </a:p>
          <a:p>
            <a:pPr marL="0" indent="0" algn="just">
              <a:lnSpc>
                <a:spcPct val="100000"/>
              </a:lnSpc>
              <a:spcBef>
                <a:spcPts val="0"/>
              </a:spcBef>
              <a:buNone/>
            </a:pPr>
            <a:r>
              <a:rPr lang="ru-RU" sz="3200" dirty="0">
                <a:latin typeface="Times New Roman" panose="02020603050405020304" pitchFamily="18" charset="0"/>
                <a:cs typeface="Times New Roman" panose="02020603050405020304" pitchFamily="18" charset="0"/>
              </a:rPr>
              <a:t>• местные налоги и сборы.</a:t>
            </a:r>
          </a:p>
        </p:txBody>
      </p:sp>
    </p:spTree>
    <p:extLst>
      <p:ext uri="{BB962C8B-B14F-4D97-AF65-F5344CB8AC3E}">
        <p14:creationId xmlns:p14="http://schemas.microsoft.com/office/powerpoint/2010/main" val="112017212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220133" y="0"/>
            <a:ext cx="11785600" cy="6468534"/>
          </a:xfrm>
        </p:spPr>
        <p:txBody>
          <a:bodyPr>
            <a:noAutofit/>
          </a:bodyPr>
          <a:lstStyle/>
          <a:p>
            <a:r>
              <a:rPr lang="ru-RU" sz="1600" b="1" dirty="0">
                <a:latin typeface="Times New Roman" panose="02020603050405020304" pitchFamily="18" charset="0"/>
                <a:cs typeface="Times New Roman" panose="02020603050405020304" pitchFamily="18" charset="0"/>
              </a:rPr>
              <a:t>Федеральные налоги и сборы </a:t>
            </a:r>
            <a:r>
              <a:rPr lang="ru-RU" sz="1600" dirty="0">
                <a:latin typeface="Times New Roman" panose="02020603050405020304" pitchFamily="18" charset="0"/>
                <a:cs typeface="Times New Roman" panose="02020603050405020304" pitchFamily="18" charset="0"/>
              </a:rPr>
              <a:t>являются обязательными к уплате на всей территории Российской Федерации. К ним относятся:</a:t>
            </a:r>
          </a:p>
          <a:p>
            <a:r>
              <a:rPr lang="ru-RU" sz="1600" dirty="0">
                <a:latin typeface="Times New Roman" panose="02020603050405020304" pitchFamily="18" charset="0"/>
                <a:cs typeface="Times New Roman" panose="02020603050405020304" pitchFamily="18" charset="0"/>
              </a:rPr>
              <a:t>1) налог на добавленную стоимость;</a:t>
            </a:r>
          </a:p>
          <a:p>
            <a:r>
              <a:rPr lang="ru-RU" sz="1600" dirty="0">
                <a:latin typeface="Times New Roman" panose="02020603050405020304" pitchFamily="18" charset="0"/>
                <a:cs typeface="Times New Roman" panose="02020603050405020304" pitchFamily="18" charset="0"/>
              </a:rPr>
              <a:t>2) акцизы на отдельные виды товаров (услуг) и отдельные виды</a:t>
            </a:r>
          </a:p>
          <a:p>
            <a:r>
              <a:rPr lang="ru-RU" sz="1600" dirty="0">
                <a:latin typeface="Times New Roman" panose="02020603050405020304" pitchFamily="18" charset="0"/>
                <a:cs typeface="Times New Roman" panose="02020603050405020304" pitchFamily="18" charset="0"/>
              </a:rPr>
              <a:t>минерального сырья;</a:t>
            </a:r>
          </a:p>
          <a:p>
            <a:r>
              <a:rPr lang="ru-RU" sz="1600" dirty="0">
                <a:latin typeface="Times New Roman" panose="02020603050405020304" pitchFamily="18" charset="0"/>
                <a:cs typeface="Times New Roman" panose="02020603050405020304" pitchFamily="18" charset="0"/>
              </a:rPr>
              <a:t>3) налог на прибыль (доход) организаций;</a:t>
            </a:r>
          </a:p>
          <a:p>
            <a:r>
              <a:rPr lang="ru-RU" sz="1600" dirty="0">
                <a:latin typeface="Times New Roman" panose="02020603050405020304" pitchFamily="18" charset="0"/>
                <a:cs typeface="Times New Roman" panose="02020603050405020304" pitchFamily="18" charset="0"/>
              </a:rPr>
              <a:t>4) налог на доходы от капитала;</a:t>
            </a:r>
          </a:p>
          <a:p>
            <a:r>
              <a:rPr lang="ru-RU" sz="1600" dirty="0">
                <a:latin typeface="Times New Roman" panose="02020603050405020304" pitchFamily="18" charset="0"/>
                <a:cs typeface="Times New Roman" panose="02020603050405020304" pitchFamily="18" charset="0"/>
              </a:rPr>
              <a:t>5) подоходный налог с физических лиц;</a:t>
            </a:r>
          </a:p>
          <a:p>
            <a:r>
              <a:rPr lang="ru-RU" sz="1600" dirty="0">
                <a:latin typeface="Times New Roman" panose="02020603050405020304" pitchFamily="18" charset="0"/>
                <a:cs typeface="Times New Roman" panose="02020603050405020304" pitchFamily="18" charset="0"/>
              </a:rPr>
              <a:t>6) взносы в государственные социальные внебюджетные фонды;</a:t>
            </a:r>
          </a:p>
          <a:p>
            <a:r>
              <a:rPr lang="ru-RU" sz="1600" dirty="0">
                <a:latin typeface="Times New Roman" panose="02020603050405020304" pitchFamily="18" charset="0"/>
                <a:cs typeface="Times New Roman" panose="02020603050405020304" pitchFamily="18" charset="0"/>
              </a:rPr>
              <a:t>7) государственная пошлина;</a:t>
            </a:r>
          </a:p>
          <a:p>
            <a:r>
              <a:rPr lang="ru-RU" sz="1600" dirty="0">
                <a:latin typeface="Times New Roman" panose="02020603050405020304" pitchFamily="18" charset="0"/>
                <a:cs typeface="Times New Roman" panose="02020603050405020304" pitchFamily="18" charset="0"/>
              </a:rPr>
              <a:t>8) таможенная пошлина и таможенные сборы;</a:t>
            </a:r>
          </a:p>
          <a:p>
            <a:r>
              <a:rPr lang="ru-RU" sz="1600" dirty="0">
                <a:latin typeface="Times New Roman" panose="02020603050405020304" pitchFamily="18" charset="0"/>
                <a:cs typeface="Times New Roman" panose="02020603050405020304" pitchFamily="18" charset="0"/>
              </a:rPr>
              <a:t>9) налог на пользование недрами;</a:t>
            </a:r>
          </a:p>
          <a:p>
            <a:r>
              <a:rPr lang="ru-RU" sz="1600" dirty="0">
                <a:latin typeface="Times New Roman" panose="02020603050405020304" pitchFamily="18" charset="0"/>
                <a:cs typeface="Times New Roman" panose="02020603050405020304" pitchFamily="18" charset="0"/>
              </a:rPr>
              <a:t>10) налог на воспроизводство </a:t>
            </a:r>
            <a:r>
              <a:rPr lang="ru-RU" sz="1600" dirty="0" err="1">
                <a:latin typeface="Times New Roman" panose="02020603050405020304" pitchFamily="18" charset="0"/>
                <a:cs typeface="Times New Roman" panose="02020603050405020304" pitchFamily="18" charset="0"/>
              </a:rPr>
              <a:t>минерально</a:t>
            </a:r>
            <a:r>
              <a:rPr lang="ru-RU" sz="1600" dirty="0">
                <a:latin typeface="Times New Roman" panose="02020603050405020304" pitchFamily="18" charset="0"/>
                <a:cs typeface="Times New Roman" panose="02020603050405020304" pitchFamily="18" charset="0"/>
              </a:rPr>
              <a:t> - сырьевой базы;</a:t>
            </a:r>
          </a:p>
          <a:p>
            <a:r>
              <a:rPr lang="ru-RU" sz="1600" dirty="0">
                <a:latin typeface="Times New Roman" panose="02020603050405020304" pitchFamily="18" charset="0"/>
                <a:cs typeface="Times New Roman" panose="02020603050405020304" pitchFamily="18" charset="0"/>
              </a:rPr>
              <a:t>11) налог на дополнительный доход от добычи углеводородов;</a:t>
            </a:r>
          </a:p>
          <a:p>
            <a:r>
              <a:rPr lang="ru-RU" sz="1600" dirty="0">
                <a:latin typeface="Times New Roman" panose="02020603050405020304" pitchFamily="18" charset="0"/>
                <a:cs typeface="Times New Roman" panose="02020603050405020304" pitchFamily="18" charset="0"/>
              </a:rPr>
              <a:t>12) сбор за право пользования объектами животного мира и водными</a:t>
            </a:r>
          </a:p>
          <a:p>
            <a:r>
              <a:rPr lang="ru-RU" sz="1600" dirty="0">
                <a:latin typeface="Times New Roman" panose="02020603050405020304" pitchFamily="18" charset="0"/>
                <a:cs typeface="Times New Roman" panose="02020603050405020304" pitchFamily="18" charset="0"/>
              </a:rPr>
              <a:t>биологическими ресурсами;</a:t>
            </a:r>
          </a:p>
          <a:p>
            <a:r>
              <a:rPr lang="ru-RU" sz="1600" dirty="0">
                <a:latin typeface="Times New Roman" panose="02020603050405020304" pitchFamily="18" charset="0"/>
                <a:cs typeface="Times New Roman" panose="02020603050405020304" pitchFamily="18" charset="0"/>
              </a:rPr>
              <a:t>13) лесной налог;</a:t>
            </a:r>
          </a:p>
          <a:p>
            <a:r>
              <a:rPr lang="ru-RU" sz="1600" dirty="0">
                <a:latin typeface="Times New Roman" panose="02020603050405020304" pitchFamily="18" charset="0"/>
                <a:cs typeface="Times New Roman" panose="02020603050405020304" pitchFamily="18" charset="0"/>
              </a:rPr>
              <a:t>14) водный налог.</a:t>
            </a:r>
          </a:p>
        </p:txBody>
      </p:sp>
    </p:spTree>
    <p:extLst>
      <p:ext uri="{BB962C8B-B14F-4D97-AF65-F5344CB8AC3E}">
        <p14:creationId xmlns:p14="http://schemas.microsoft.com/office/powerpoint/2010/main" val="16278029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069848" y="287867"/>
            <a:ext cx="10058400" cy="5884333"/>
          </a:xfrm>
        </p:spPr>
        <p:txBody>
          <a:bodyPr>
            <a:noAutofit/>
          </a:bodyPr>
          <a:lstStyle/>
          <a:p>
            <a:pPr algn="just">
              <a:lnSpc>
                <a:spcPct val="100000"/>
              </a:lnSpc>
              <a:spcBef>
                <a:spcPts val="0"/>
              </a:spcBef>
            </a:pPr>
            <a:r>
              <a:rPr lang="ru-RU" sz="2800" dirty="0">
                <a:latin typeface="Times New Roman" panose="02020603050405020304" pitchFamily="18" charset="0"/>
                <a:cs typeface="Times New Roman" panose="02020603050405020304" pitchFamily="18" charset="0"/>
              </a:rPr>
              <a:t>Региональными признаются налоги и сборы, устанавливаемые и вводимые в действие законами субъектов Российской Федерации в соответствии с Налоговым Кодексом РФ, и обязательные к уплате на территориях соответствующих субъектов Российской Федерации.</a:t>
            </a:r>
          </a:p>
          <a:p>
            <a:pPr marL="0" indent="0" algn="just">
              <a:lnSpc>
                <a:spcPct val="100000"/>
              </a:lnSpc>
              <a:spcBef>
                <a:spcPts val="0"/>
              </a:spcBef>
              <a:buNone/>
            </a:pPr>
            <a:r>
              <a:rPr lang="ru-RU" sz="2800" i="1" dirty="0">
                <a:latin typeface="Times New Roman" panose="02020603050405020304" pitchFamily="18" charset="0"/>
                <a:cs typeface="Times New Roman" panose="02020603050405020304" pitchFamily="18" charset="0"/>
              </a:rPr>
              <a:t>К региональным налогам и сборам относятся:</a:t>
            </a:r>
          </a:p>
          <a:p>
            <a:pPr algn="just">
              <a:lnSpc>
                <a:spcPct val="100000"/>
              </a:lnSpc>
              <a:spcBef>
                <a:spcPts val="0"/>
              </a:spcBef>
            </a:pPr>
            <a:r>
              <a:rPr lang="ru-RU" sz="2800" dirty="0">
                <a:latin typeface="Times New Roman" panose="02020603050405020304" pitchFamily="18" charset="0"/>
                <a:cs typeface="Times New Roman" panose="02020603050405020304" pitchFamily="18" charset="0"/>
              </a:rPr>
              <a:t>1) налог на имущество организаций;</a:t>
            </a:r>
          </a:p>
          <a:p>
            <a:pPr algn="just">
              <a:lnSpc>
                <a:spcPct val="100000"/>
              </a:lnSpc>
              <a:spcBef>
                <a:spcPts val="0"/>
              </a:spcBef>
            </a:pPr>
            <a:r>
              <a:rPr lang="ru-RU" sz="2800" dirty="0">
                <a:latin typeface="Times New Roman" panose="02020603050405020304" pitchFamily="18" charset="0"/>
                <a:cs typeface="Times New Roman" panose="02020603050405020304" pitchFamily="18" charset="0"/>
              </a:rPr>
              <a:t>2) налог на недвижимость;</a:t>
            </a:r>
          </a:p>
          <a:p>
            <a:pPr algn="just">
              <a:lnSpc>
                <a:spcPct val="100000"/>
              </a:lnSpc>
              <a:spcBef>
                <a:spcPts val="0"/>
              </a:spcBef>
            </a:pPr>
            <a:r>
              <a:rPr lang="ru-RU" sz="2800" dirty="0">
                <a:latin typeface="Times New Roman" panose="02020603050405020304" pitchFamily="18" charset="0"/>
                <a:cs typeface="Times New Roman" panose="02020603050405020304" pitchFamily="18" charset="0"/>
              </a:rPr>
              <a:t>3) дорожный налог;</a:t>
            </a:r>
          </a:p>
          <a:p>
            <a:pPr algn="just">
              <a:lnSpc>
                <a:spcPct val="100000"/>
              </a:lnSpc>
              <a:spcBef>
                <a:spcPts val="0"/>
              </a:spcBef>
            </a:pPr>
            <a:r>
              <a:rPr lang="ru-RU" sz="2800" dirty="0">
                <a:latin typeface="Times New Roman" panose="02020603050405020304" pitchFamily="18" charset="0"/>
                <a:cs typeface="Times New Roman" panose="02020603050405020304" pitchFamily="18" charset="0"/>
              </a:rPr>
              <a:t>4) транспортный налог;</a:t>
            </a:r>
          </a:p>
          <a:p>
            <a:pPr algn="just">
              <a:lnSpc>
                <a:spcPct val="100000"/>
              </a:lnSpc>
              <a:spcBef>
                <a:spcPts val="0"/>
              </a:spcBef>
            </a:pPr>
            <a:r>
              <a:rPr lang="ru-RU" sz="2800" dirty="0">
                <a:latin typeface="Times New Roman" panose="02020603050405020304" pitchFamily="18" charset="0"/>
                <a:cs typeface="Times New Roman" panose="02020603050405020304" pitchFamily="18" charset="0"/>
              </a:rPr>
              <a:t>5) налог с продаж;</a:t>
            </a:r>
          </a:p>
          <a:p>
            <a:pPr algn="just">
              <a:lnSpc>
                <a:spcPct val="100000"/>
              </a:lnSpc>
              <a:spcBef>
                <a:spcPts val="0"/>
              </a:spcBef>
            </a:pPr>
            <a:r>
              <a:rPr lang="ru-RU" sz="2800" dirty="0">
                <a:latin typeface="Times New Roman" panose="02020603050405020304" pitchFamily="18" charset="0"/>
                <a:cs typeface="Times New Roman" panose="02020603050405020304" pitchFamily="18" charset="0"/>
              </a:rPr>
              <a:t>6) налог на игорный бизнес;</a:t>
            </a:r>
          </a:p>
          <a:p>
            <a:pPr algn="just">
              <a:lnSpc>
                <a:spcPct val="100000"/>
              </a:lnSpc>
              <a:spcBef>
                <a:spcPts val="0"/>
              </a:spcBef>
            </a:pPr>
            <a:r>
              <a:rPr lang="ru-RU" sz="2800" dirty="0">
                <a:latin typeface="Times New Roman" panose="02020603050405020304" pitchFamily="18" charset="0"/>
                <a:cs typeface="Times New Roman" panose="02020603050405020304" pitchFamily="18" charset="0"/>
              </a:rPr>
              <a:t>7) региональные лицензионные сборы.</a:t>
            </a:r>
          </a:p>
        </p:txBody>
      </p:sp>
    </p:spTree>
    <p:extLst>
      <p:ext uri="{BB962C8B-B14F-4D97-AF65-F5344CB8AC3E}">
        <p14:creationId xmlns:p14="http://schemas.microsoft.com/office/powerpoint/2010/main" val="349855606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069848" y="474133"/>
            <a:ext cx="10715752" cy="5698067"/>
          </a:xfrm>
        </p:spPr>
        <p:txBody>
          <a:bodyPr>
            <a:normAutofit/>
          </a:bodyPr>
          <a:lstStyle/>
          <a:p>
            <a:pPr algn="just"/>
            <a:r>
              <a:rPr lang="ru-RU" sz="2800" dirty="0">
                <a:latin typeface="Times New Roman" panose="02020603050405020304" pitchFamily="18" charset="0"/>
                <a:cs typeface="Times New Roman" panose="02020603050405020304" pitchFamily="18" charset="0"/>
              </a:rPr>
              <a:t>Местными признаются налоги и сборы, устанавливаемые и вводимые в действие нормативными правовыми актами представительных органов местного самоуправления в соответствии с Налоговым Кодексом РФ и обязательные к уплате на территориях соответствующих муниципальных образований.</a:t>
            </a:r>
          </a:p>
          <a:p>
            <a:pPr marL="0" indent="0" algn="just">
              <a:buNone/>
            </a:pPr>
            <a:r>
              <a:rPr lang="ru-RU" sz="2800" i="1" dirty="0">
                <a:latin typeface="Times New Roman" panose="02020603050405020304" pitchFamily="18" charset="0"/>
                <a:cs typeface="Times New Roman" panose="02020603050405020304" pitchFamily="18" charset="0"/>
              </a:rPr>
              <a:t>К местным налогам и сборам относятся:</a:t>
            </a:r>
          </a:p>
          <a:p>
            <a:pPr algn="just"/>
            <a:r>
              <a:rPr lang="ru-RU" sz="2800" dirty="0">
                <a:latin typeface="Times New Roman" panose="02020603050405020304" pitchFamily="18" charset="0"/>
                <a:cs typeface="Times New Roman" panose="02020603050405020304" pitchFamily="18" charset="0"/>
              </a:rPr>
              <a:t>1) земельный налог;</a:t>
            </a:r>
          </a:p>
          <a:p>
            <a:pPr algn="just"/>
            <a:r>
              <a:rPr lang="ru-RU" sz="2800" dirty="0">
                <a:latin typeface="Times New Roman" panose="02020603050405020304" pitchFamily="18" charset="0"/>
                <a:cs typeface="Times New Roman" panose="02020603050405020304" pitchFamily="18" charset="0"/>
              </a:rPr>
              <a:t>2) налог на имущество физических лиц;</a:t>
            </a:r>
          </a:p>
          <a:p>
            <a:pPr algn="just"/>
            <a:r>
              <a:rPr lang="ru-RU" sz="2800" dirty="0">
                <a:latin typeface="Times New Roman" panose="02020603050405020304" pitchFamily="18" charset="0"/>
                <a:cs typeface="Times New Roman" panose="02020603050405020304" pitchFamily="18" charset="0"/>
              </a:rPr>
              <a:t>3) налог на рекламу;</a:t>
            </a:r>
          </a:p>
          <a:p>
            <a:pPr algn="just"/>
            <a:r>
              <a:rPr lang="ru-RU" sz="2800" dirty="0">
                <a:latin typeface="Times New Roman" panose="02020603050405020304" pitchFamily="18" charset="0"/>
                <a:cs typeface="Times New Roman" panose="02020603050405020304" pitchFamily="18" charset="0"/>
              </a:rPr>
              <a:t>4) налог на наследование или дарение;</a:t>
            </a:r>
          </a:p>
          <a:p>
            <a:pPr algn="just"/>
            <a:r>
              <a:rPr lang="ru-RU" sz="2800" dirty="0">
                <a:latin typeface="Times New Roman" panose="02020603050405020304" pitchFamily="18" charset="0"/>
                <a:cs typeface="Times New Roman" panose="02020603050405020304" pitchFamily="18" charset="0"/>
              </a:rPr>
              <a:t>5) местные лицензионные сборы.</a:t>
            </a:r>
          </a:p>
        </p:txBody>
      </p:sp>
    </p:spTree>
    <p:extLst>
      <p:ext uri="{BB962C8B-B14F-4D97-AF65-F5344CB8AC3E}">
        <p14:creationId xmlns:p14="http://schemas.microsoft.com/office/powerpoint/2010/main" val="44961917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b="1" dirty="0"/>
              <a:t>2. Налоговые льготы некоммерческих организаций</a:t>
            </a:r>
            <a:endParaRPr lang="ru-RU" dirty="0"/>
          </a:p>
        </p:txBody>
      </p:sp>
      <p:sp>
        <p:nvSpPr>
          <p:cNvPr id="3" name="Объект 2"/>
          <p:cNvSpPr>
            <a:spLocks noGrp="1"/>
          </p:cNvSpPr>
          <p:nvPr>
            <p:ph idx="1"/>
          </p:nvPr>
        </p:nvSpPr>
        <p:spPr>
          <a:xfrm>
            <a:off x="626533" y="2121408"/>
            <a:ext cx="10938933" cy="4050792"/>
          </a:xfrm>
        </p:spPr>
        <p:txBody>
          <a:bodyPr>
            <a:normAutofit/>
          </a:bodyPr>
          <a:lstStyle/>
          <a:p>
            <a:pPr marL="0" indent="0" algn="just">
              <a:buNone/>
            </a:pPr>
            <a:r>
              <a:rPr lang="ru-RU" sz="3200" dirty="0">
                <a:latin typeface="Times New Roman" panose="02020603050405020304" pitchFamily="18" charset="0"/>
                <a:cs typeface="Times New Roman" panose="02020603050405020304" pitchFamily="18" charset="0"/>
              </a:rPr>
              <a:t>Несмотря на то что извлечение прибыли не является приоритетом некоммерческих организаций (НКО), они так же признаются плательщиками налогов, пусть и не самыми основными «наполнителями» бюджета. С НКО взимается ряд налогов и сборов, но при этом учитываются специфические особенности их деятельности, которые обуславливают некоторые налоговые льготы.</a:t>
            </a:r>
          </a:p>
        </p:txBody>
      </p:sp>
    </p:spTree>
    <p:extLst>
      <p:ext uri="{BB962C8B-B14F-4D97-AF65-F5344CB8AC3E}">
        <p14:creationId xmlns:p14="http://schemas.microsoft.com/office/powerpoint/2010/main" val="218156116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91067" y="220134"/>
            <a:ext cx="11582400" cy="6366934"/>
          </a:xfrm>
        </p:spPr>
        <p:txBody>
          <a:bodyPr>
            <a:normAutofit fontScale="92500" lnSpcReduction="10000"/>
          </a:bodyPr>
          <a:lstStyle/>
          <a:p>
            <a:pPr marL="0" indent="0" algn="just" fontAlgn="t">
              <a:lnSpc>
                <a:spcPct val="150000"/>
              </a:lnSpc>
              <a:spcBef>
                <a:spcPts val="0"/>
              </a:spcBef>
              <a:buNone/>
            </a:pPr>
            <a:r>
              <a:rPr lang="ru-RU" sz="3200" b="1" i="1" dirty="0">
                <a:solidFill>
                  <a:srgbClr val="000000"/>
                </a:solidFill>
                <a:latin typeface="Times New Roman" panose="02020603050405020304" pitchFamily="18" charset="0"/>
                <a:cs typeface="Times New Roman" panose="02020603050405020304" pitchFamily="18" charset="0"/>
              </a:rPr>
              <a:t>Тип НКО и порядок налогообложения</a:t>
            </a:r>
          </a:p>
          <a:p>
            <a:pPr marL="0" indent="0" algn="just" fontAlgn="t">
              <a:lnSpc>
                <a:spcPct val="150000"/>
              </a:lnSpc>
              <a:spcBef>
                <a:spcPts val="0"/>
              </a:spcBef>
              <a:buNone/>
            </a:pPr>
            <a:r>
              <a:rPr lang="ru-RU" sz="2400" dirty="0">
                <a:solidFill>
                  <a:srgbClr val="000000"/>
                </a:solidFill>
                <a:latin typeface="Times New Roman" panose="02020603050405020304" pitchFamily="18" charset="0"/>
                <a:cs typeface="Times New Roman" panose="02020603050405020304" pitchFamily="18" charset="0"/>
              </a:rPr>
              <a:t>Некоммерческие организации принято делить на несколько видов по источнику финансирования:</a:t>
            </a:r>
          </a:p>
          <a:p>
            <a:pPr algn="just" fontAlgn="t">
              <a:lnSpc>
                <a:spcPct val="150000"/>
              </a:lnSpc>
              <a:spcBef>
                <a:spcPts val="0"/>
              </a:spcBef>
              <a:buFont typeface="Arial" panose="020B0604020202020204" pitchFamily="34" charset="0"/>
              <a:buChar char="•"/>
            </a:pPr>
            <a:r>
              <a:rPr lang="ru-RU" sz="2400" b="1" dirty="0">
                <a:solidFill>
                  <a:srgbClr val="000000"/>
                </a:solidFill>
                <a:latin typeface="Times New Roman" panose="02020603050405020304" pitchFamily="18" charset="0"/>
                <a:cs typeface="Times New Roman" panose="02020603050405020304" pitchFamily="18" charset="0"/>
              </a:rPr>
              <a:t>муниципальные (государственные)</a:t>
            </a:r>
            <a:r>
              <a:rPr lang="ru-RU" sz="2400" dirty="0">
                <a:solidFill>
                  <a:srgbClr val="000000"/>
                </a:solidFill>
                <a:latin typeface="Times New Roman" panose="02020603050405020304" pitchFamily="18" charset="0"/>
                <a:cs typeface="Times New Roman" panose="02020603050405020304" pitchFamily="18" charset="0"/>
              </a:rPr>
              <a:t> — их финансирует госбюджет;</a:t>
            </a:r>
          </a:p>
          <a:p>
            <a:pPr algn="just" fontAlgn="t">
              <a:lnSpc>
                <a:spcPct val="150000"/>
              </a:lnSpc>
              <a:spcBef>
                <a:spcPts val="0"/>
              </a:spcBef>
              <a:buFont typeface="Arial" panose="020B0604020202020204" pitchFamily="34" charset="0"/>
              <a:buChar char="•"/>
            </a:pPr>
            <a:r>
              <a:rPr lang="ru-RU" sz="2400" b="1" dirty="0">
                <a:solidFill>
                  <a:srgbClr val="000000"/>
                </a:solidFill>
                <a:latin typeface="Times New Roman" panose="02020603050405020304" pitchFamily="18" charset="0"/>
                <a:cs typeface="Times New Roman" panose="02020603050405020304" pitchFamily="18" charset="0"/>
              </a:rPr>
              <a:t>общественные (негосударственные)</a:t>
            </a:r>
            <a:r>
              <a:rPr lang="ru-RU" sz="2400" dirty="0">
                <a:solidFill>
                  <a:srgbClr val="000000"/>
                </a:solidFill>
                <a:latin typeface="Times New Roman" panose="02020603050405020304" pitchFamily="18" charset="0"/>
                <a:cs typeface="Times New Roman" panose="02020603050405020304" pitchFamily="18" charset="0"/>
              </a:rPr>
              <a:t> — существуют за счет собственной прибыли и общественных взносов;</a:t>
            </a:r>
          </a:p>
          <a:p>
            <a:pPr algn="just" fontAlgn="t">
              <a:lnSpc>
                <a:spcPct val="150000"/>
              </a:lnSpc>
              <a:spcBef>
                <a:spcPts val="0"/>
              </a:spcBef>
              <a:buFont typeface="Arial" panose="020B0604020202020204" pitchFamily="34" charset="0"/>
              <a:buChar char="•"/>
            </a:pPr>
            <a:r>
              <a:rPr lang="ru-RU" sz="2400" b="1" dirty="0">
                <a:solidFill>
                  <a:srgbClr val="000000"/>
                </a:solidFill>
                <a:latin typeface="Times New Roman" panose="02020603050405020304" pitchFamily="18" charset="0"/>
                <a:cs typeface="Times New Roman" panose="02020603050405020304" pitchFamily="18" charset="0"/>
              </a:rPr>
              <a:t>автономные</a:t>
            </a:r>
            <a:r>
              <a:rPr lang="ru-RU" sz="2400" dirty="0">
                <a:solidFill>
                  <a:srgbClr val="000000"/>
                </a:solidFill>
                <a:latin typeface="Times New Roman" panose="02020603050405020304" pitchFamily="18" charset="0"/>
                <a:cs typeface="Times New Roman" panose="02020603050405020304" pitchFamily="18" charset="0"/>
              </a:rPr>
              <a:t> — финансируют себя сами.</a:t>
            </a:r>
          </a:p>
          <a:p>
            <a:pPr marL="0" indent="0" algn="just" fontAlgn="t">
              <a:lnSpc>
                <a:spcPct val="150000"/>
              </a:lnSpc>
              <a:spcBef>
                <a:spcPts val="0"/>
              </a:spcBef>
              <a:buNone/>
            </a:pPr>
            <a:r>
              <a:rPr lang="ru-RU" dirty="0">
                <a:latin typeface="Times New Roman" panose="02020603050405020304" pitchFamily="18" charset="0"/>
                <a:cs typeface="Times New Roman" panose="02020603050405020304" pitchFamily="18" charset="0"/>
              </a:rPr>
              <a:t>Как правило, некоммерческие структуры не регистрируются в качестве предпринимателей, но в ходе функционирования им нередко приходится </a:t>
            </a:r>
            <a:r>
              <a:rPr lang="ru-RU" dirty="0" err="1">
                <a:latin typeface="Times New Roman" panose="02020603050405020304" pitchFamily="18" charset="0"/>
                <a:cs typeface="Times New Roman" panose="02020603050405020304" pitchFamily="18" charset="0"/>
              </a:rPr>
              <a:t>возмездно</a:t>
            </a:r>
            <a:r>
              <a:rPr lang="ru-RU" dirty="0">
                <a:latin typeface="Times New Roman" panose="02020603050405020304" pitchFamily="18" charset="0"/>
                <a:cs typeface="Times New Roman" panose="02020603050405020304" pitchFamily="18" charset="0"/>
              </a:rPr>
              <a:t> оказывать услуги или выполнять работы в пользу других лиц, чтобы заработать средства для финансирования организации, тем самым формируя налогооблагаемую прибыль.</a:t>
            </a:r>
            <a:endParaRPr lang="ru-RU" sz="2400" dirty="0">
              <a:solidFill>
                <a:srgbClr val="000000"/>
              </a:solidFill>
              <a:latin typeface="Times New Roman" panose="02020603050405020304" pitchFamily="18" charset="0"/>
              <a:cs typeface="Times New Roman" panose="02020603050405020304" pitchFamily="18" charset="0"/>
            </a:endParaRPr>
          </a:p>
          <a:p>
            <a:pPr marL="0" indent="0" algn="just">
              <a:lnSpc>
                <a:spcPct val="150000"/>
              </a:lnSpc>
              <a:spcBef>
                <a:spcPts val="0"/>
              </a:spcBef>
              <a:buNone/>
            </a:pPr>
            <a:r>
              <a:rPr lang="ru-RU" sz="2200" b="1" dirty="0">
                <a:solidFill>
                  <a:srgbClr val="FF0000"/>
                </a:solidFill>
                <a:latin typeface="Times New Roman" panose="02020603050405020304" pitchFamily="18" charset="0"/>
                <a:cs typeface="Times New Roman" panose="02020603050405020304" pitchFamily="18" charset="0"/>
              </a:rPr>
              <a:t>ВАЖНО! Порядок и суммы налогов для некоммерческих организации прямо связаны с тем, ведет ли НКО предпринимательскую деятельность.</a:t>
            </a:r>
            <a:endParaRPr lang="ru-RU" sz="2200" dirty="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17065669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541867" y="660400"/>
            <a:ext cx="11463866" cy="5511800"/>
          </a:xfrm>
        </p:spPr>
        <p:txBody>
          <a:bodyPr>
            <a:normAutofit/>
          </a:bodyPr>
          <a:lstStyle/>
          <a:p>
            <a:pPr marL="0" indent="0" algn="just" fontAlgn="t">
              <a:lnSpc>
                <a:spcPct val="100000"/>
              </a:lnSpc>
              <a:spcBef>
                <a:spcPts val="0"/>
              </a:spcBef>
              <a:buNone/>
            </a:pPr>
            <a:r>
              <a:rPr lang="ru-RU" sz="3200" b="1" i="1" dirty="0">
                <a:latin typeface="Times New Roman" panose="02020603050405020304" pitchFamily="18" charset="0"/>
                <a:cs typeface="Times New Roman" panose="02020603050405020304" pitchFamily="18" charset="0"/>
              </a:rPr>
              <a:t>Общие правила налогообложения НКО</a:t>
            </a:r>
          </a:p>
          <a:p>
            <a:pPr marL="0" indent="0" algn="just" fontAlgn="t">
              <a:lnSpc>
                <a:spcPct val="100000"/>
              </a:lnSpc>
              <a:spcBef>
                <a:spcPts val="0"/>
              </a:spcBef>
              <a:buNone/>
            </a:pPr>
            <a:r>
              <a:rPr lang="ru-RU" sz="2800" dirty="0">
                <a:latin typeface="Times New Roman" panose="02020603050405020304" pitchFamily="18" charset="0"/>
                <a:cs typeface="Times New Roman" panose="02020603050405020304" pitchFamily="18" charset="0"/>
              </a:rPr>
              <a:t>Они обусловлены особенностями этих структур, а именно:</a:t>
            </a:r>
          </a:p>
          <a:p>
            <a:pPr algn="just" fontAlgn="t">
              <a:lnSpc>
                <a:spcPct val="100000"/>
              </a:lnSpc>
              <a:spcBef>
                <a:spcPts val="0"/>
              </a:spcBef>
            </a:pPr>
            <a:r>
              <a:rPr lang="ru-RU" sz="2800" dirty="0">
                <a:latin typeface="Times New Roman" panose="02020603050405020304" pitchFamily="18" charset="0"/>
                <a:cs typeface="Times New Roman" panose="02020603050405020304" pitchFamily="18" charset="0"/>
              </a:rPr>
              <a:t>прибыль не составляет их основную цель;</a:t>
            </a:r>
          </a:p>
          <a:p>
            <a:pPr algn="just" fontAlgn="t">
              <a:lnSpc>
                <a:spcPct val="100000"/>
              </a:lnSpc>
              <a:spcBef>
                <a:spcPts val="0"/>
              </a:spcBef>
            </a:pPr>
            <a:r>
              <a:rPr lang="ru-RU" sz="2800" dirty="0">
                <a:latin typeface="Times New Roman" panose="02020603050405020304" pitchFamily="18" charset="0"/>
                <a:cs typeface="Times New Roman" panose="02020603050405020304" pitchFamily="18" charset="0"/>
              </a:rPr>
              <a:t>они не являются предпринимателями, а в качестве разрешения некоторых видов деятельности им необходимы лицензии;</a:t>
            </a:r>
          </a:p>
          <a:p>
            <a:pPr algn="just" fontAlgn="t">
              <a:lnSpc>
                <a:spcPct val="100000"/>
              </a:lnSpc>
              <a:spcBef>
                <a:spcPts val="0"/>
              </a:spcBef>
            </a:pPr>
            <a:r>
              <a:rPr lang="ru-RU" sz="2800" dirty="0">
                <a:latin typeface="Times New Roman" panose="02020603050405020304" pitchFamily="18" charset="0"/>
                <a:cs typeface="Times New Roman" panose="02020603050405020304" pitchFamily="18" charset="0"/>
              </a:rPr>
              <a:t>НКО могут получать доход в качестве добровольных взносов, пожертвований и других безвозмездных поступлений.</a:t>
            </a:r>
          </a:p>
          <a:p>
            <a:pPr algn="just">
              <a:lnSpc>
                <a:spcPct val="100000"/>
              </a:lnSpc>
              <a:spcBef>
                <a:spcPts val="0"/>
              </a:spcBef>
            </a:pPr>
            <a:endParaRPr lang="ru-RU"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1420853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372534" y="508000"/>
            <a:ext cx="11582400" cy="5664200"/>
          </a:xfrm>
        </p:spPr>
        <p:txBody>
          <a:bodyPr>
            <a:normAutofit/>
          </a:bodyPr>
          <a:lstStyle/>
          <a:p>
            <a:pPr marL="0" indent="0" algn="just" fontAlgn="t">
              <a:buNone/>
            </a:pPr>
            <a:r>
              <a:rPr lang="ru-RU" sz="2800" b="1" dirty="0">
                <a:latin typeface="Times New Roman" panose="02020603050405020304" pitchFamily="18" charset="0"/>
                <a:cs typeface="Times New Roman" panose="02020603050405020304" pitchFamily="18" charset="0"/>
              </a:rPr>
              <a:t>Эти </a:t>
            </a:r>
            <a:r>
              <a:rPr lang="ru-RU" sz="2800" b="1" i="1" dirty="0">
                <a:latin typeface="Times New Roman" panose="02020603050405020304" pitchFamily="18" charset="0"/>
                <a:cs typeface="Times New Roman" panose="02020603050405020304" pitchFamily="18" charset="0"/>
              </a:rPr>
              <a:t>специфические свойства НКО </a:t>
            </a:r>
            <a:r>
              <a:rPr lang="ru-RU" sz="2800" b="1" dirty="0">
                <a:latin typeface="Times New Roman" panose="02020603050405020304" pitchFamily="18" charset="0"/>
                <a:cs typeface="Times New Roman" panose="02020603050405020304" pitchFamily="18" charset="0"/>
              </a:rPr>
              <a:t>являются основой для общих принципов, по которым осуществляется их налогообложение:</a:t>
            </a:r>
          </a:p>
          <a:p>
            <a:pPr algn="just" fontAlgn="t"/>
            <a:r>
              <a:rPr lang="ru-RU" sz="2800" dirty="0">
                <a:latin typeface="Times New Roman" panose="02020603050405020304" pitchFamily="18" charset="0"/>
                <a:cs typeface="Times New Roman" panose="02020603050405020304" pitchFamily="18" charset="0"/>
              </a:rPr>
              <a:t>Вся прибыль, получаемая НКО в ходе их деятельности, облагается соответствующим налогом (ст. 246 НК РФ).</a:t>
            </a:r>
          </a:p>
          <a:p>
            <a:pPr algn="just" fontAlgn="t"/>
            <a:r>
              <a:rPr lang="ru-RU" sz="2800" dirty="0">
                <a:latin typeface="Times New Roman" panose="02020603050405020304" pitchFamily="18" charset="0"/>
                <a:cs typeface="Times New Roman" panose="02020603050405020304" pitchFamily="18" charset="0"/>
              </a:rPr>
              <a:t>Отдельные типы прибыли НКО не входят в базу по данному налогу (ст. 251 НК РФ), а именно та прибыль, которая поступает на безвозмездной основе для обеспечения уставной деятельности. </a:t>
            </a:r>
          </a:p>
          <a:p>
            <a:pPr marL="0" indent="0" algn="just" fontAlgn="t">
              <a:buNone/>
            </a:pPr>
            <a:r>
              <a:rPr lang="ru-RU" sz="2800" dirty="0">
                <a:latin typeface="Times New Roman" panose="02020603050405020304" pitchFamily="18" charset="0"/>
                <a:cs typeface="Times New Roman" panose="02020603050405020304" pitchFamily="18" charset="0"/>
              </a:rPr>
              <a:t>Перечень необлагаемой налогом прибыли НКО содержится в приказах Министерства финансов РФ.</a:t>
            </a:r>
          </a:p>
          <a:p>
            <a:pPr algn="just"/>
            <a:endParaRPr lang="ru-RU"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4211099"/>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Дерево">
  <a:themeElements>
    <a:clrScheme name="Дерево">
      <a:dk1>
        <a:sysClr val="windowText" lastClr="000000"/>
      </a:dk1>
      <a:lt1>
        <a:sysClr val="window" lastClr="FFFFFF"/>
      </a:lt1>
      <a:dk2>
        <a:srgbClr val="514949"/>
      </a:dk2>
      <a:lt2>
        <a:srgbClr val="E1E1DB"/>
      </a:lt2>
      <a:accent1>
        <a:srgbClr val="9DBFBE"/>
      </a:accent1>
      <a:accent2>
        <a:srgbClr val="DB8631"/>
      </a:accent2>
      <a:accent3>
        <a:srgbClr val="E3CC5A"/>
      </a:accent3>
      <a:accent4>
        <a:srgbClr val="ACADA8"/>
      </a:accent4>
      <a:accent5>
        <a:srgbClr val="927C61"/>
      </a:accent5>
      <a:accent6>
        <a:srgbClr val="B3B435"/>
      </a:accent6>
      <a:hlink>
        <a:srgbClr val="0000FF"/>
      </a:hlink>
      <a:folHlink>
        <a:srgbClr val="800080"/>
      </a:folHlink>
    </a:clrScheme>
    <a:fontScheme name="Дерево">
      <a:majorFont>
        <a:latin typeface="Arial Black" panose="020B0A04020102020204"/>
        <a:ea typeface=""/>
        <a:cs typeface=""/>
        <a:font script="Jpan" typeface="HGｺﾞｼｯｸM"/>
        <a:font script="Hang" typeface="HY중고딕"/>
        <a:font script="Hans" typeface="黑体"/>
        <a:font script="Hant" typeface="微軟正黑體"/>
        <a:font script="Arab" typeface="Tahoma"/>
        <a:font script="Hebr" typeface="Levenim MT"/>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panose="020B0604020202020204"/>
        <a:ea typeface=""/>
        <a:cs typeface=""/>
        <a:font script="Jpan" typeface="HGｺﾞｼｯｸM"/>
        <a:font script="Hang" typeface="HY중고딕"/>
        <a:font script="Hans" typeface="黑体"/>
        <a:font script="Hant" typeface="微軟正黑體"/>
        <a:font script="Arab" typeface="Tahoma"/>
        <a:font script="Hebr" typeface="Levenim MT"/>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Дерево">
      <a:fillStyleLst>
        <a:solidFill>
          <a:schemeClr val="phClr"/>
        </a:solidFill>
        <a:blipFill rotWithShape="1">
          <a:blip xmlns:r="http://schemas.openxmlformats.org/officeDocument/2006/relationships" r:embed="rId1">
            <a:duotone>
              <a:schemeClr val="phClr">
                <a:tint val="70000"/>
                <a:shade val="63000"/>
              </a:schemeClr>
              <a:schemeClr val="phClr">
                <a:tint val="10000"/>
                <a:satMod val="150000"/>
              </a:schemeClr>
            </a:duotone>
          </a:blip>
          <a:tile tx="0" ty="0" sx="60000" sy="59000" flip="none" algn="tl"/>
        </a:blipFill>
        <a:blipFill rotWithShape="1">
          <a:blip xmlns:r="http://schemas.openxmlformats.org/officeDocument/2006/relationships" r:embed="rId1">
            <a:duotone>
              <a:schemeClr val="phClr">
                <a:shade val="36000"/>
                <a:satMod val="120000"/>
              </a:schemeClr>
              <a:schemeClr val="phClr">
                <a:tint val="40000"/>
              </a:schemeClr>
            </a:duotone>
          </a:blip>
          <a:tile tx="0" ty="0" sx="60000" sy="59000" flip="none" algn="tl"/>
        </a:blip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oftEdge rad="12700"/>
          </a:effectLst>
        </a:effectStyle>
        <a:effectStyle>
          <a:effectLst>
            <a:outerShdw blurRad="50800" dist="19050" dir="5400000" algn="tl" rotWithShape="0">
              <a:srgbClr val="000000">
                <a:alpha val="60000"/>
              </a:srgbClr>
            </a:outerShdw>
            <a:softEdge rad="12700"/>
          </a:effectLst>
        </a:effectStyle>
      </a:effectStyleLst>
      <a:bgFillStyleLst>
        <a:solidFill>
          <a:schemeClr val="phClr"/>
        </a:solidFill>
        <a:solidFill>
          <a:schemeClr val="phClr">
            <a:shade val="97000"/>
            <a:satMod val="150000"/>
          </a:schemeClr>
        </a:solidFill>
        <a:blipFill rotWithShape="1">
          <a:blip xmlns:r="http://schemas.openxmlformats.org/officeDocument/2006/relationships" r:embed="rId1">
            <a:duotone>
              <a:schemeClr val="phClr">
                <a:tint val="75000"/>
                <a:shade val="58000"/>
                <a:satMod val="120000"/>
              </a:schemeClr>
              <a:schemeClr val="phClr">
                <a:tint val="50000"/>
                <a:shade val="96000"/>
              </a:schemeClr>
            </a:duotone>
          </a:blip>
          <a:tile tx="0" ty="0" sx="100000" sy="100000" flip="none" algn="tl"/>
        </a:blipFill>
      </a:bgFillStyleLst>
    </a:fmtScheme>
  </a:themeElements>
  <a:objectDefaults/>
  <a:extraClrSchemeLst/>
  <a:extLst>
    <a:ext uri="{05A4C25C-085E-4340-85A3-A5531E510DB2}">
      <thm15:themeFamily xmlns:thm15="http://schemas.microsoft.com/office/thememl/2012/main" name="Wood Type" id="{7ACABC62-BF99-48CF-A9DC-4DB89C7B13DC}" vid="{BE1B6DD8-9976-4550-A6F4-B2DD4EA939DA}"/>
    </a:ext>
  </a:extLst>
</a:theme>
</file>

<file path=docProps/app.xml><?xml version="1.0" encoding="utf-8"?>
<Properties xmlns="http://schemas.openxmlformats.org/officeDocument/2006/extended-properties" xmlns:vt="http://schemas.openxmlformats.org/officeDocument/2006/docPropsVTypes">
  <Template>Дерево</Template>
  <TotalTime>162</TotalTime>
  <Words>1574</Words>
  <Application>Microsoft Office PowerPoint</Application>
  <PresentationFormat>Широкоэкранный</PresentationFormat>
  <Paragraphs>113</Paragraphs>
  <Slides>18</Slides>
  <Notes>0</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18</vt:i4>
      </vt:variant>
    </vt:vector>
  </HeadingPairs>
  <TitlesOfParts>
    <vt:vector size="23" baseType="lpstr">
      <vt:lpstr>Arial</vt:lpstr>
      <vt:lpstr>Arial Black</vt:lpstr>
      <vt:lpstr>Times New Roman</vt:lpstr>
      <vt:lpstr>Wingdings</vt:lpstr>
      <vt:lpstr>Дерево</vt:lpstr>
      <vt:lpstr>Тема 9. Налогообложение некоммерческих организаций</vt:lpstr>
      <vt:lpstr>1. Классификация налогов</vt:lpstr>
      <vt:lpstr>Презентация PowerPoint</vt:lpstr>
      <vt:lpstr>Презентация PowerPoint</vt:lpstr>
      <vt:lpstr>Презентация PowerPoint</vt:lpstr>
      <vt:lpstr>2. Налоговые льготы некоммерческих организаций</vt:lpstr>
      <vt:lpstr>Презентация PowerPoint</vt:lpstr>
      <vt:lpstr>Презентация PowerPoint</vt:lpstr>
      <vt:lpstr>Презентация PowerPoint</vt:lpstr>
      <vt:lpstr>Презентация PowerPoint</vt:lpstr>
      <vt:lpstr>Презентация PowerPoint</vt:lpstr>
      <vt:lpstr>Специфика обложения некоммерческих структур НДС </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Тема 10. Налогообложение некоммерческих организаций</dc:title>
  <dc:creator>Пользователь Windows</dc:creator>
  <cp:lastModifiedBy>AlexSapfira@outlook.com</cp:lastModifiedBy>
  <cp:revision>12</cp:revision>
  <dcterms:created xsi:type="dcterms:W3CDTF">2018-11-12T06:54:59Z</dcterms:created>
  <dcterms:modified xsi:type="dcterms:W3CDTF">2021-11-16T13:30:10Z</dcterms:modified>
</cp:coreProperties>
</file>